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2"/>
  </p:notesMasterIdLst>
  <p:handoutMasterIdLst>
    <p:handoutMasterId r:id="rId153"/>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4" r:id="rId66"/>
    <p:sldId id="1546" r:id="rId67"/>
    <p:sldId id="1692" r:id="rId68"/>
    <p:sldId id="1693" r:id="rId69"/>
    <p:sldId id="1564" r:id="rId70"/>
    <p:sldId id="1565" r:id="rId71"/>
    <p:sldId id="1566" r:id="rId72"/>
    <p:sldId id="1682" r:id="rId73"/>
    <p:sldId id="1670" r:id="rId74"/>
    <p:sldId id="1683" r:id="rId75"/>
    <p:sldId id="1567" r:id="rId76"/>
    <p:sldId id="1568" r:id="rId77"/>
    <p:sldId id="1569" r:id="rId78"/>
    <p:sldId id="1570" r:id="rId79"/>
    <p:sldId id="1571" r:id="rId80"/>
    <p:sldId id="1572" r:id="rId81"/>
    <p:sldId id="1583" r:id="rId82"/>
    <p:sldId id="1622" r:id="rId83"/>
    <p:sldId id="1666" r:id="rId84"/>
    <p:sldId id="1623" r:id="rId85"/>
    <p:sldId id="1667" r:id="rId86"/>
    <p:sldId id="1672" r:id="rId87"/>
    <p:sldId id="1574" r:id="rId88"/>
    <p:sldId id="1575" r:id="rId89"/>
    <p:sldId id="1577" r:id="rId90"/>
    <p:sldId id="1578" r:id="rId91"/>
    <p:sldId id="1584" r:id="rId92"/>
    <p:sldId id="1671" r:id="rId93"/>
    <p:sldId id="1586" r:id="rId94"/>
    <p:sldId id="1591" r:id="rId95"/>
    <p:sldId id="1589" r:id="rId96"/>
    <p:sldId id="1590" r:id="rId97"/>
    <p:sldId id="1593" r:id="rId98"/>
    <p:sldId id="1592" r:id="rId99"/>
    <p:sldId id="1594" r:id="rId100"/>
    <p:sldId id="1596" r:id="rId101"/>
    <p:sldId id="1595" r:id="rId102"/>
    <p:sldId id="1597" r:id="rId103"/>
    <p:sldId id="1599" r:id="rId104"/>
    <p:sldId id="1600" r:id="rId105"/>
    <p:sldId id="1601" r:id="rId106"/>
    <p:sldId id="1602" r:id="rId107"/>
    <p:sldId id="1649" r:id="rId108"/>
    <p:sldId id="1603" r:id="rId109"/>
    <p:sldId id="1604" r:id="rId110"/>
    <p:sldId id="1605" r:id="rId111"/>
    <p:sldId id="1606" r:id="rId112"/>
    <p:sldId id="1650" r:id="rId113"/>
    <p:sldId id="1607" r:id="rId114"/>
    <p:sldId id="1609" r:id="rId115"/>
    <p:sldId id="1598" r:id="rId116"/>
    <p:sldId id="1610" r:id="rId117"/>
    <p:sldId id="1618" r:id="rId118"/>
    <p:sldId id="1611" r:id="rId119"/>
    <p:sldId id="1614" r:id="rId120"/>
    <p:sldId id="1615" r:id="rId121"/>
    <p:sldId id="1616" r:id="rId122"/>
    <p:sldId id="1647" r:id="rId123"/>
    <p:sldId id="1617" r:id="rId124"/>
    <p:sldId id="1620" r:id="rId125"/>
    <p:sldId id="1621" r:id="rId126"/>
    <p:sldId id="1612" r:id="rId127"/>
    <p:sldId id="1624" r:id="rId128"/>
    <p:sldId id="1625" r:id="rId129"/>
    <p:sldId id="1626" r:id="rId130"/>
    <p:sldId id="1627" r:id="rId131"/>
    <p:sldId id="1629" r:id="rId132"/>
    <p:sldId id="1630" r:id="rId133"/>
    <p:sldId id="1628" r:id="rId134"/>
    <p:sldId id="1633" r:id="rId135"/>
    <p:sldId id="1637" r:id="rId136"/>
    <p:sldId id="1645" r:id="rId137"/>
    <p:sldId id="1651" r:id="rId138"/>
    <p:sldId id="1653" r:id="rId139"/>
    <p:sldId id="1638" r:id="rId140"/>
    <p:sldId id="1640" r:id="rId141"/>
    <p:sldId id="1641" r:id="rId142"/>
    <p:sldId id="1471" r:id="rId143"/>
    <p:sldId id="1684" r:id="rId144"/>
    <p:sldId id="1685" r:id="rId145"/>
    <p:sldId id="1686" r:id="rId146"/>
    <p:sldId id="1687" r:id="rId147"/>
    <p:sldId id="1688" r:id="rId148"/>
    <p:sldId id="1689" r:id="rId149"/>
    <p:sldId id="1690" r:id="rId150"/>
    <p:sldId id="1691" r:id="rId1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Create Bot" id="{A040FD22-15EF-4410-AB04-47C43CC138CE}">
          <p14:sldIdLst>
            <p14:sldId id="1694"/>
            <p14:sldId id="1546"/>
            <p14:sldId id="1692"/>
            <p14:sldId id="1693"/>
          </p14:sldIdLst>
        </p14:section>
        <p14:section name="Configure LUIS" id="{CE546AEF-11AE-4982-9C32-FC7DDCA48499}">
          <p14:sldIdLst>
            <p14:sldId id="1564"/>
            <p14:sldId id="1565"/>
            <p14:sldId id="1566"/>
            <p14:sldId id="1682"/>
            <p14:sldId id="1670"/>
          </p14:sldIdLst>
        </p14:section>
        <p14:section name="Test Your Bot" id="{123DEF99-90C2-4336-9323-817DF4FE7AE4}">
          <p14:sldIdLst>
            <p14:sldId id="1683"/>
            <p14:sldId id="1567"/>
            <p14:sldId id="1568"/>
            <p14:sldId id="1569"/>
            <p14:sldId id="1570"/>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623"/>
            <p14:sldId id="1667"/>
            <p14:sldId id="1672"/>
            <p14:sldId id="1574"/>
            <p14:sldId id="1575"/>
            <p14:sldId id="1577"/>
            <p14:sldId id="1578"/>
            <p14:sldId id="1584"/>
            <p14:sldId id="1671"/>
            <p14:sldId id="1586"/>
            <p14:sldId id="1591"/>
            <p14:sldId id="1589"/>
            <p14:sldId id="1590"/>
            <p14:sldId id="1593"/>
            <p14:sldId id="1592"/>
            <p14:sldId id="1594"/>
            <p14:sldId id="1596"/>
            <p14:sldId id="1595"/>
            <p14:sldId id="1597"/>
            <p14:sldId id="1599"/>
            <p14:sldId id="1600"/>
            <p14:sldId id="1601"/>
            <p14:sldId id="1602"/>
            <p14:sldId id="1649"/>
            <p14:sldId id="1603"/>
            <p14:sldId id="1604"/>
            <p14:sldId id="1605"/>
            <p14:sldId id="1606"/>
            <p14:sldId id="1650"/>
            <p14:sldId id="1607"/>
            <p14:sldId id="1609"/>
            <p14:sldId id="1598"/>
            <p14:sldId id="1610"/>
            <p14:sldId id="1618"/>
            <p14:sldId id="1611"/>
            <p14:sldId id="1614"/>
            <p14:sldId id="1615"/>
            <p14:sldId id="1616"/>
            <p14:sldId id="1647"/>
            <p14:sldId id="1617"/>
            <p14:sldId id="1620"/>
            <p14:sldId id="1621"/>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 id="1684"/>
            <p14:sldId id="1685"/>
            <p14:sldId id="1686"/>
            <p14:sldId id="1687"/>
            <p14:sldId id="1688"/>
            <p14:sldId id="1689"/>
            <p14:sldId id="1690"/>
            <p14:sldId id="16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varScale="1">
        <p:scale>
          <a:sx n="74" d="100"/>
          <a:sy n="74" d="100"/>
        </p:scale>
        <p:origin x="24" y="93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commentAuthors" Target="commentAuthor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5/24/2017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5/24/2017 10:27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8549569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 id="2147484695" r:id="rId3"/>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1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image" Target="../media/image127.png"/></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75.tmp"/></Relationships>
</file>

<file path=ppt/slides/_rels/slide7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msit.powerbi.com/groups/me/contentlist?onlysharedwithme=fals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Score Model onto the canvas</a:t>
            </a:r>
          </a:p>
          <a:p>
            <a:r>
              <a:rPr lang="en-US" sz="1800" dirty="0">
                <a:sym typeface="Wingdings" panose="05000000000000000000" pitchFamily="2" charset="2"/>
              </a:rPr>
              <a:t>Connect it to the second data split and to the trained model</a:t>
            </a:r>
          </a:p>
          <a:p>
            <a:r>
              <a:rPr lang="en-US" sz="1800" dirty="0">
                <a:sym typeface="Wingdings" panose="05000000000000000000" pitchFamily="2" charset="2"/>
              </a:rPr>
              <a:t>Under Machine Learning  Evaluate, drag Evaluate Model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0.643. Your figure will be slightly different because of randomness in the simulator.</a:t>
            </a:r>
          </a:p>
          <a:p>
            <a:r>
              <a:rPr lang="en-US" sz="1800" i="1" dirty="0"/>
              <a:t>In the simplest interpretation, if 50% of customers would want each of the two offers, machine learning allows us to predict the correct offer for 64.3%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3" y="1394165"/>
            <a:ext cx="3566121" cy="5343001"/>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Set up Web Service </a:t>
            </a:r>
            <a:r>
              <a:rPr lang="en-US" sz="1800" dirty="0">
                <a:sym typeface="Wingdings" panose="05000000000000000000" pitchFamily="2" charset="2"/>
              </a:rPr>
              <a:t> Predictive Web Service</a:t>
            </a:r>
          </a:p>
          <a:p>
            <a:r>
              <a:rPr lang="en-US" sz="1800" dirty="0">
                <a:sym typeface="Wingdings" panose="05000000000000000000" pitchFamily="2" charset="2"/>
              </a:rPr>
              <a:t>Change the connection from Web service input to go to Score Model, rather than Edit Metadata</a:t>
            </a:r>
          </a:p>
          <a:p>
            <a:r>
              <a:rPr lang="en-US" sz="1800" dirty="0">
                <a:sym typeface="Wingdings" panose="05000000000000000000" pitchFamily="2" charset="2"/>
              </a:rPr>
              <a:t>Click RUN</a:t>
            </a:r>
          </a:p>
          <a:p>
            <a:r>
              <a:rPr lang="en-US" sz="1800" dirty="0"/>
              <a:t>Click DEPLOY WEB SERVICE</a:t>
            </a:r>
          </a:p>
          <a:p>
            <a:r>
              <a:rPr lang="en-US" sz="1800" dirty="0"/>
              <a:t>Choose Price Plan (cisbot00amlPlan) created along with the AML workspace</a:t>
            </a:r>
          </a:p>
          <a:p>
            <a:r>
              <a:rPr lang="en-US" sz="1800" dirty="0"/>
              <a:t>Click Deploy</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683264"/>
          </a:xfrm>
        </p:spPr>
        <p:txBody>
          <a:bodyPr/>
          <a:lstStyle/>
          <a:p>
            <a:r>
              <a:rPr lang="en-US" sz="1800" dirty="0"/>
              <a:t>Copy the Primary Key and Request-Response URI </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108927"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4" y="1394165"/>
            <a:ext cx="3108926" cy="1791260"/>
          </a:xfrm>
        </p:spPr>
        <p:txBody>
          <a:bodyPr/>
          <a:lstStyle/>
          <a:p>
            <a:r>
              <a:rPr lang="en-US" sz="1800" dirty="0"/>
              <a:t>Return to your Bot Service</a:t>
            </a:r>
          </a:p>
          <a:p>
            <a:r>
              <a:rPr lang="en-US" sz="1800" dirty="0"/>
              <a:t>In </a:t>
            </a:r>
            <a:r>
              <a:rPr lang="en-US" sz="1800" dirty="0" err="1"/>
              <a:t>BasicLuisDialog.csx</a:t>
            </a:r>
            <a:r>
              <a:rPr lang="en-US" sz="1800" dirty="0"/>
              <a:t>, fill in the values for </a:t>
            </a:r>
            <a:r>
              <a:rPr lang="en-US" sz="1800" dirty="0" err="1"/>
              <a:t>mlWebServiceURL</a:t>
            </a:r>
            <a:r>
              <a:rPr lang="en-US" sz="1800" dirty="0"/>
              <a:t> and </a:t>
            </a:r>
            <a:r>
              <a:rPr lang="en-US" sz="1800" dirty="0" err="1"/>
              <a:t>mlWebServiceApiKey</a:t>
            </a:r>
            <a:endParaRPr lang="en-US" sz="1800" dirty="0"/>
          </a:p>
          <a:p>
            <a:r>
              <a:rPr lang="en-US" sz="1800" dirty="0"/>
              <a:t>Click </a:t>
            </a:r>
            <a:r>
              <a:rPr lang="en-US" sz="1800" b="1" dirty="0"/>
              <a:t>Save</a:t>
            </a:r>
            <a:endParaRPr lang="en-GB" sz="1800" dirty="0"/>
          </a:p>
        </p:txBody>
      </p:sp>
      <p:pic>
        <p:nvPicPr>
          <p:cNvPr id="3" name="Picture 2"/>
          <p:cNvPicPr>
            <a:picLocks noChangeAspect="1"/>
          </p:cNvPicPr>
          <p:nvPr/>
        </p:nvPicPr>
        <p:blipFill>
          <a:blip r:embed="rId2"/>
          <a:stretch>
            <a:fillRect/>
          </a:stretch>
        </p:blipFill>
        <p:spPr>
          <a:xfrm>
            <a:off x="3371817" y="17219"/>
            <a:ext cx="9068175" cy="69547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Identify the commented out call to the ML Web Service. Uncomment the line (and comment out the line above).</a:t>
            </a:r>
          </a:p>
          <a:p>
            <a:r>
              <a:rPr lang="en-US" sz="1800" dirty="0"/>
              <a:t>Save the file</a:t>
            </a:r>
          </a:p>
          <a:p>
            <a:r>
              <a:rPr lang="en-US" sz="1800" dirty="0"/>
              <a:t>Then try interacting with the bot.</a:t>
            </a:r>
            <a:endParaRPr lang="en-GB" sz="1800" dirty="0"/>
          </a:p>
        </p:txBody>
      </p:sp>
      <p:pic>
        <p:nvPicPr>
          <p:cNvPr id="6" name="Picture 5"/>
          <p:cNvPicPr>
            <a:picLocks noChangeAspect="1"/>
          </p:cNvPicPr>
          <p:nvPr/>
        </p:nvPicPr>
        <p:blipFill>
          <a:blip r:embed="rId2"/>
          <a:stretch>
            <a:fillRect/>
          </a:stretch>
        </p:blipFill>
        <p:spPr>
          <a:xfrm>
            <a:off x="7224066" y="5966115"/>
            <a:ext cx="5200650" cy="752475"/>
          </a:xfrm>
          <a:prstGeom prst="rect">
            <a:avLst/>
          </a:prstGeom>
        </p:spPr>
      </p:pic>
      <p:pic>
        <p:nvPicPr>
          <p:cNvPr id="7" name="Picture 6"/>
          <p:cNvPicPr>
            <a:picLocks noChangeAspect="1"/>
          </p:cNvPicPr>
          <p:nvPr/>
        </p:nvPicPr>
        <p:blipFill>
          <a:blip r:embed="rId3"/>
          <a:stretch>
            <a:fillRect/>
          </a:stretch>
        </p:blipFill>
        <p:spPr>
          <a:xfrm>
            <a:off x="4771900" y="22580"/>
            <a:ext cx="7664575" cy="5873059"/>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6084743"/>
          </a:xfrm>
        </p:spPr>
        <p:txBody>
          <a:bodyPr/>
          <a:lstStyle/>
          <a:p>
            <a:pPr marL="0" indent="0">
              <a:buNone/>
            </a:pPr>
            <a:r>
              <a:rPr lang="en-US" sz="1800" i="1" dirty="0"/>
              <a:t>We create a Data Warehouse to store structured data extracted from messages.</a:t>
            </a:r>
          </a:p>
          <a:p>
            <a:r>
              <a:rPr lang="en-US" sz="1800" dirty="0"/>
              <a:t>Go to New </a:t>
            </a:r>
            <a:r>
              <a:rPr lang="en-US" sz="1800" dirty="0">
                <a:sym typeface="Wingdings" panose="05000000000000000000" pitchFamily="2" charset="2"/>
              </a:rPr>
              <a:t> Databases  SQL Data Warehouse</a:t>
            </a:r>
          </a:p>
          <a:p>
            <a:r>
              <a:rPr lang="en-US" sz="1800" dirty="0">
                <a:sym typeface="Wingdings" panose="05000000000000000000" pitchFamily="2" charset="2"/>
              </a:rPr>
              <a:t>Enter a name (</a:t>
            </a:r>
            <a:r>
              <a:rPr lang="en-US" sz="1800" dirty="0" err="1">
                <a:latin typeface="Lucida Console" panose="020B0609040504020204" pitchFamily="49" charset="0"/>
                <a:sym typeface="Wingdings" panose="05000000000000000000" pitchFamily="2" charset="2"/>
              </a:rPr>
              <a:t>cisbot</a:t>
            </a:r>
            <a:r>
              <a:rPr lang="en-US" sz="1800" dirty="0">
                <a:latin typeface="Lucida Console" panose="020B0609040504020204" pitchFamily="49" charset="0"/>
                <a:sym typeface="Wingdings" panose="05000000000000000000" pitchFamily="2" charset="2"/>
              </a:rPr>
              <a:t>[00]</a:t>
            </a:r>
            <a:r>
              <a:rPr lang="en-US" sz="1800" dirty="0" err="1">
                <a:latin typeface="Lucida Console" panose="020B0609040504020204" pitchFamily="49" charset="0"/>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Under Server, select Create a new server</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[00]</a:t>
            </a:r>
            <a:r>
              <a:rPr lang="en-US" sz="1800" dirty="0" err="1">
                <a:latin typeface="Lucida Console" panose="020B0609040504020204" pitchFamily="49" charset="0"/>
              </a:rPr>
              <a:t>sql</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Select your location</a:t>
            </a:r>
          </a:p>
          <a:p>
            <a:r>
              <a:rPr lang="en-US" sz="1800" dirty="0"/>
              <a:t>Click Select</a:t>
            </a:r>
          </a:p>
          <a:p>
            <a:endParaRPr lang="en-US" sz="1800" dirty="0"/>
          </a:p>
          <a:p>
            <a:endParaRPr lang="en-GB" sz="1800"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021818"/>
          </a:xfrm>
        </p:spPr>
        <p:txBody>
          <a:bodyPr/>
          <a:lstStyle/>
          <a:p>
            <a:r>
              <a:rPr lang="en-US" sz="1800" dirty="0"/>
              <a:t>Under Performance, select 100</a:t>
            </a:r>
          </a:p>
          <a:p>
            <a:r>
              <a:rPr lang="en-US" sz="1800" dirty="0"/>
              <a:t>Click Create</a:t>
            </a:r>
            <a:endParaRPr lang="en-GB" sz="1800"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345805"/>
          </a:xfrm>
        </p:spPr>
        <p:txBody>
          <a:bodyPr/>
          <a:lstStyle/>
          <a:p>
            <a:r>
              <a:rPr lang="en-US" sz="1800" dirty="0"/>
              <a:t>In Visual Studio, Open the SQL Server Object Explorer view</a:t>
            </a:r>
          </a:p>
          <a:p>
            <a:r>
              <a:rPr lang="en-US" sz="1800" dirty="0"/>
              <a:t>Right click SQL Server </a:t>
            </a:r>
            <a:r>
              <a:rPr lang="en-US" sz="1800" dirty="0">
                <a:sym typeface="Wingdings" panose="05000000000000000000" pitchFamily="2" charset="2"/>
              </a:rPr>
              <a:t> 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6" name="Picture 5"/>
          <p:cNvPicPr>
            <a:picLocks noChangeAspect="1"/>
          </p:cNvPicPr>
          <p:nvPr/>
        </p:nvPicPr>
        <p:blipFill>
          <a:blip r:embed="rId3"/>
          <a:stretch>
            <a:fillRect/>
          </a:stretch>
        </p:blipFill>
        <p:spPr>
          <a:xfrm>
            <a:off x="7041188" y="379837"/>
            <a:ext cx="4603436" cy="5600359"/>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931877" cy="2994666"/>
          </a:xfrm>
        </p:spPr>
        <p:txBody>
          <a:bodyPr/>
          <a:lstStyle/>
          <a:p>
            <a:r>
              <a:rPr lang="en-US" sz="1800" dirty="0"/>
              <a:t>Right-click your SQL Server instance in the SQL Server Object Explorer View</a:t>
            </a:r>
          </a:p>
          <a:p>
            <a:r>
              <a:rPr lang="en-US" sz="1800" dirty="0"/>
              <a:t>Click New Query…</a:t>
            </a:r>
          </a:p>
          <a:p>
            <a:r>
              <a:rPr lang="en-US" sz="1800" dirty="0"/>
              <a:t>Select your SQL DW database in the drop-down menu</a:t>
            </a:r>
          </a:p>
          <a:p>
            <a:r>
              <a:rPr lang="en-US" sz="1800" dirty="0"/>
              <a:t>Paste the following DDL query in the editor</a:t>
            </a:r>
          </a:p>
          <a:p>
            <a:r>
              <a:rPr lang="en-US" sz="1800" dirty="0"/>
              <a:t>Press Execute</a:t>
            </a:r>
            <a:endParaRPr lang="en-GB" sz="1800"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3" name="Picture 2"/>
          <p:cNvPicPr>
            <a:picLocks noChangeAspect="1"/>
          </p:cNvPicPr>
          <p:nvPr/>
        </p:nvPicPr>
        <p:blipFill>
          <a:blip r:embed="rId2"/>
          <a:stretch>
            <a:fillRect/>
          </a:stretch>
        </p:blipFill>
        <p:spPr>
          <a:xfrm>
            <a:off x="4846652" y="0"/>
            <a:ext cx="7570582" cy="6057554"/>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(1/7)</a:t>
            </a:r>
            <a:br>
              <a:rPr lang="en-US" sz="2400" dirty="0"/>
            </a:br>
            <a:r>
              <a:rPr lang="en-US" sz="1800" dirty="0"/>
              <a:t>320-create-data-factory.ps1</a:t>
            </a:r>
            <a:endParaRPr lang="en-GB" sz="2400"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985706"/>
          </a:xfrm>
        </p:spPr>
        <p:txBody>
          <a:bodyPr/>
          <a:lstStyle/>
          <a:p>
            <a:pPr marL="0" indent="0">
              <a:buNone/>
            </a:pPr>
            <a:r>
              <a:rPr lang="en-US" sz="1800" i="1" dirty="0"/>
              <a:t>We create a Data Factory pipeline to orchestrate data movement and transformation (using U-SQL jobs).</a:t>
            </a:r>
          </a:p>
          <a:p>
            <a:r>
              <a:rPr lang="en-US" sz="1800" dirty="0"/>
              <a:t>Go to New, search for “Data Factory”, click Data Factory, Create</a:t>
            </a:r>
          </a:p>
          <a:p>
            <a:r>
              <a:rPr lang="en-US" sz="1800" dirty="0">
                <a:sym typeface="Wingdings" panose="05000000000000000000" pitchFamily="2" charset="2"/>
              </a:rPr>
              <a:t>Enter a name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r>
              <a:rPr lang="en-US" sz="1800"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Select a location</a:t>
            </a:r>
            <a:r>
              <a:rPr lang="en-GB" sz="1800" dirty="0"/>
              <a:t>. Note that the region does not need to match the region where your data is located.</a:t>
            </a:r>
            <a:endParaRPr lang="en-US" sz="1800" dirty="0">
              <a:sym typeface="Wingdings" panose="05000000000000000000" pitchFamily="2" charset="2"/>
            </a:endParaRPr>
          </a:p>
          <a:p>
            <a:r>
              <a:rPr lang="en-US" sz="1800" dirty="0">
                <a:sym typeface="Wingdings" panose="05000000000000000000" pitchFamily="2" charset="2"/>
              </a:rPr>
              <a:t>Click Create.</a:t>
            </a:r>
            <a:endParaRPr lang="en-GB" sz="1800"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(2/7)</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File  New  Project</a:t>
            </a:r>
          </a:p>
          <a:p>
            <a:r>
              <a:rPr lang="en-US" sz="1800" dirty="0">
                <a:sym typeface="Wingdings" panose="05000000000000000000" pitchFamily="2" charset="2"/>
              </a:rPr>
              <a:t>Select Data Factory  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OK</a:t>
            </a:r>
            <a:endParaRPr lang="en-GB" sz="1800"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(3/7)</a:t>
            </a:r>
            <a:endParaRPr lang="en-GB" sz="2400" dirty="0"/>
          </a:p>
        </p:txBody>
      </p:sp>
      <p:sp>
        <p:nvSpPr>
          <p:cNvPr id="4" name="Content Placeholder 3"/>
          <p:cNvSpPr>
            <a:spLocks noGrp="1"/>
          </p:cNvSpPr>
          <p:nvPr>
            <p:ph sz="quarter" idx="11"/>
          </p:nvPr>
        </p:nvSpPr>
        <p:spPr>
          <a:xfrm>
            <a:off x="183263" y="1394165"/>
            <a:ext cx="3566121" cy="1735860"/>
          </a:xfrm>
        </p:spPr>
        <p:txBody>
          <a:bodyPr/>
          <a:lstStyle/>
          <a:p>
            <a:r>
              <a:rPr lang="en-US" sz="1800" dirty="0"/>
              <a:t>In the Solution Explorer view, right-click on your project, then Add </a:t>
            </a:r>
            <a:r>
              <a:rPr lang="en-US" sz="1800" dirty="0">
                <a:sym typeface="Wingdings" panose="05000000000000000000" pitchFamily="2" charset="2"/>
              </a:rPr>
              <a:t> Existing Item…</a:t>
            </a:r>
          </a:p>
          <a:p>
            <a:r>
              <a:rPr lang="en-US" sz="1800" dirty="0">
                <a:sym typeface="Wingdings" panose="05000000000000000000" pitchFamily="2" charset="2"/>
              </a:rPr>
              <a:t>Add all files from the Resources\</a:t>
            </a:r>
            <a:r>
              <a:rPr lang="en-US" sz="1800" dirty="0" err="1">
                <a:sym typeface="Wingdings" panose="05000000000000000000" pitchFamily="2" charset="2"/>
              </a:rPr>
              <a:t>ProcessBotTextDataFactory</a:t>
            </a:r>
            <a:r>
              <a:rPr lang="en-US" sz="1800"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(4/7)</a:t>
            </a:r>
            <a:endParaRPr lang="en-GB" sz="2400"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19866564"/>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(5/7)</a:t>
            </a:r>
            <a:endParaRPr lang="en-GB" sz="2400" dirty="0"/>
          </a:p>
        </p:txBody>
      </p:sp>
      <p:sp>
        <p:nvSpPr>
          <p:cNvPr id="4" name="Content Placeholder 3"/>
          <p:cNvSpPr>
            <a:spLocks noGrp="1"/>
          </p:cNvSpPr>
          <p:nvPr>
            <p:ph sz="quarter" idx="11"/>
          </p:nvPr>
        </p:nvSpPr>
        <p:spPr>
          <a:xfrm>
            <a:off x="183263" y="1394165"/>
            <a:ext cx="3566121" cy="4034951"/>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today’s date in ISO 8601 format, e.g.</a:t>
            </a:r>
            <a:br>
              <a:rPr lang="en-US" sz="1800" dirty="0"/>
            </a:br>
            <a:r>
              <a:rPr lang="en-US" sz="1800" dirty="0">
                <a:latin typeface="Lucida Console" panose="020B0609040504020204" pitchFamily="49" charset="0"/>
              </a:rPr>
              <a:t>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(6/7)</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(7/7)</a:t>
            </a:r>
            <a:endParaRPr lang="en-GB" sz="2400" dirty="0"/>
          </a:p>
        </p:txBody>
      </p:sp>
      <p:sp>
        <p:nvSpPr>
          <p:cNvPr id="4" name="Content Placeholder 3"/>
          <p:cNvSpPr>
            <a:spLocks noGrp="1"/>
          </p:cNvSpPr>
          <p:nvPr>
            <p:ph sz="quarter" idx="11"/>
          </p:nvPr>
        </p:nvSpPr>
        <p:spPr>
          <a:xfrm>
            <a:off x="183263" y="1394165"/>
            <a:ext cx="3566121" cy="3985706"/>
          </a:xfrm>
        </p:spPr>
        <p:txBody>
          <a:bodyPr/>
          <a:lstStyle/>
          <a:p>
            <a:r>
              <a:rPr lang="en-US" sz="1800" dirty="0"/>
              <a:t>In the Solution Explorer view, right-click on your project, then Publish…</a:t>
            </a:r>
          </a:p>
          <a:p>
            <a:r>
              <a:rPr lang="en-US" sz="1800" dirty="0"/>
              <a:t>Select Create New Data Factory</a:t>
            </a:r>
          </a:p>
          <a:p>
            <a:r>
              <a:rPr lang="en-US" sz="1800" dirty="0"/>
              <a:t>Enter a name</a:t>
            </a:r>
          </a:p>
          <a:p>
            <a:r>
              <a:rPr lang="en-US" sz="1800" dirty="0"/>
              <a:t>Select your resource group</a:t>
            </a:r>
            <a:r>
              <a:rPr lang="en-GB" sz="1800" dirty="0"/>
              <a:t> and a region. Note that the region does not need to match the region where your data is located.</a:t>
            </a:r>
          </a:p>
          <a:p>
            <a:r>
              <a:rPr lang="en-US" sz="1800" dirty="0"/>
              <a:t>C</a:t>
            </a:r>
            <a:r>
              <a:rPr lang="en-GB" sz="1800" dirty="0"/>
              <a:t>lick Next multiple times until the wizard completes, then Finish.</a:t>
            </a:r>
            <a:endParaRPr lang="en-US" sz="1800"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969770"/>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View dashboard combining reports</a:t>
            </a:r>
            <a:endParaRPr lang="en-GB"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5084469"/>
          </a:xfrm>
        </p:spPr>
        <p:txBody>
          <a:bodyPr/>
          <a:lstStyle/>
          <a:p>
            <a:pPr marL="0" indent="0">
              <a:buNone/>
            </a:pPr>
            <a:r>
              <a:rPr lang="en-US" sz="1600" i="1" dirty="0"/>
              <a:t>We set up a near-real-time alert in case sentiment decreases below a certain threshold.</a:t>
            </a:r>
          </a:p>
          <a:p>
            <a:r>
              <a:rPr lang="en-US" sz="1600" dirty="0"/>
              <a:t>Run the simulator again to make sure there is data for the last 10 minutes</a:t>
            </a:r>
          </a:p>
          <a:p>
            <a:r>
              <a:rPr lang="en-US" sz="1600" dirty="0"/>
              <a:t>In the box “Ask a question about your data”, type the text </a:t>
            </a:r>
            <a:r>
              <a:rPr lang="en-US" sz="1600" dirty="0">
                <a:latin typeface="Lucida Console" panose="020B0609040504020204" pitchFamily="49" charset="0"/>
              </a:rPr>
              <a:t>average of score over last 10 minutes as gauge</a:t>
            </a:r>
          </a:p>
          <a:p>
            <a:r>
              <a:rPr lang="en-US" sz="1600" dirty="0"/>
              <a:t>The max value of the gauge will by default be the current value *2. Use the visualization controls to set the range to 0 – 1</a:t>
            </a:r>
          </a:p>
          <a:p>
            <a:r>
              <a:rPr lang="en-US" sz="1600" dirty="0"/>
              <a:t>Change the Title of the visual to </a:t>
            </a:r>
            <a:r>
              <a:rPr lang="en-US" sz="1600" dirty="0">
                <a:latin typeface="Lucida Console" panose="020B0609040504020204" pitchFamily="49" charset="0"/>
              </a:rPr>
              <a:t>Sentiment score over last 10 minutes</a:t>
            </a:r>
            <a:endParaRPr lang="en-US" sz="1600" dirty="0"/>
          </a:p>
          <a:p>
            <a:r>
              <a:rPr lang="en-US" sz="16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(2/7)</a:t>
            </a:r>
            <a:endParaRPr lang="en-GB" sz="2400" dirty="0"/>
          </a:p>
        </p:txBody>
      </p:sp>
      <p:sp>
        <p:nvSpPr>
          <p:cNvPr id="4" name="Content Placeholder 3"/>
          <p:cNvSpPr>
            <a:spLocks noGrp="1"/>
          </p:cNvSpPr>
          <p:nvPr>
            <p:ph sz="quarter" idx="11"/>
          </p:nvPr>
        </p:nvSpPr>
        <p:spPr>
          <a:xfrm>
            <a:off x="183263" y="1394165"/>
            <a:ext cx="3566121" cy="4007251"/>
          </a:xfrm>
        </p:spPr>
        <p:txBody>
          <a:bodyPr/>
          <a:lstStyle/>
          <a:p>
            <a:pPr marL="0" indent="0">
              <a:buNone/>
            </a:pPr>
            <a:r>
              <a:rPr lang="en-US" sz="1800" i="1" dirty="0"/>
              <a:t>Create the bot, as a web application based on the open-source bot framework, for interactive conversations.</a:t>
            </a:r>
          </a:p>
          <a:p>
            <a:r>
              <a:rPr lang="en-US" sz="1800" dirty="0"/>
              <a:t>Go to New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Bot service</a:t>
            </a:r>
          </a:p>
          <a:p>
            <a:r>
              <a:rPr lang="en-US" sz="1800" dirty="0"/>
              <a:t>Click </a:t>
            </a:r>
            <a:r>
              <a:rPr lang="en-US" sz="1800" b="1" dirty="0"/>
              <a:t>Create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botservice</a:t>
            </a:r>
            <a:r>
              <a:rPr lang="en-US" sz="1800" dirty="0"/>
              <a:t>)</a:t>
            </a:r>
          </a:p>
          <a:p>
            <a:r>
              <a:rPr lang="en-US" sz="1800" dirty="0"/>
              <a:t>Select your existing resource group</a:t>
            </a:r>
          </a:p>
          <a:p>
            <a:r>
              <a:rPr lang="en-US" sz="1800" dirty="0"/>
              <a:t>Select your location – West US</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59" r="259"/>
          <a:stretch>
            <a:fillRect/>
          </a:stretch>
        </p:blipFill>
        <p:spPr>
          <a:prstGeom prst="rect">
            <a:avLst/>
          </a:prstGeom>
        </p:spPr>
      </p:pic>
    </p:spTree>
    <p:extLst>
      <p:ext uri="{BB962C8B-B14F-4D97-AF65-F5344CB8AC3E}">
        <p14:creationId xmlns:p14="http://schemas.microsoft.com/office/powerpoint/2010/main" val="801901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(3/7)</a:t>
            </a:r>
            <a:endParaRPr lang="en-GB" sz="2400" dirty="0"/>
          </a:p>
        </p:txBody>
      </p:sp>
      <p:sp>
        <p:nvSpPr>
          <p:cNvPr id="4" name="Content Placeholder 3"/>
          <p:cNvSpPr>
            <a:spLocks noGrp="1"/>
          </p:cNvSpPr>
          <p:nvPr>
            <p:ph sz="quarter" idx="11"/>
          </p:nvPr>
        </p:nvSpPr>
        <p:spPr>
          <a:xfrm>
            <a:off x="183263" y="1394165"/>
            <a:ext cx="3566121" cy="3930307"/>
          </a:xfrm>
        </p:spPr>
        <p:txBody>
          <a:bodyPr/>
          <a:lstStyle/>
          <a:p>
            <a:r>
              <a:rPr lang="en-US" sz="1800" dirty="0"/>
              <a:t>Navigate to your newly created Bot Service</a:t>
            </a:r>
          </a:p>
          <a:p>
            <a:r>
              <a:rPr lang="en-US" sz="1800" dirty="0"/>
              <a:t>Click </a:t>
            </a:r>
            <a:r>
              <a:rPr lang="en-US" sz="1800" b="1" dirty="0"/>
              <a:t>Create Microsoft App ID and password</a:t>
            </a:r>
          </a:p>
          <a:p>
            <a:r>
              <a:rPr lang="en-US" sz="1800" dirty="0"/>
              <a:t>You will need to use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pPr marL="0" indent="0">
              <a:buNone/>
            </a:pPr>
            <a:endParaRPr lang="en-GB" dirty="0"/>
          </a:p>
        </p:txBody>
      </p:sp>
      <p:pic>
        <p:nvPicPr>
          <p:cNvPr id="8" name="Picture Placeholder 7"/>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4542067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(4/7)</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When the password is displayed, select it and copy to the clipboard (</a:t>
            </a:r>
            <a:r>
              <a:rPr lang="en-US" sz="1800" b="1" dirty="0"/>
              <a:t>Ctrl-C</a:t>
            </a:r>
            <a:r>
              <a:rPr lang="en-US" sz="1800" dirty="0"/>
              <a:t>)</a:t>
            </a:r>
          </a:p>
          <a:p>
            <a:r>
              <a:rPr lang="en-US" sz="1800" dirty="0"/>
              <a:t>Click </a:t>
            </a:r>
            <a:r>
              <a:rPr lang="en-US" sz="1800" b="1" dirty="0"/>
              <a:t>OK</a:t>
            </a:r>
            <a:r>
              <a:rPr lang="en-US" sz="1800" dirty="0"/>
              <a:t> and go back to Bot Framework</a:t>
            </a:r>
            <a:endParaRPr lang="en-GB" sz="1800" dirty="0"/>
          </a:p>
        </p:txBody>
      </p:sp>
      <p:pic>
        <p:nvPicPr>
          <p:cNvPr id="13" name="Picture Placeholder 12"/>
          <p:cNvPicPr>
            <a:picLocks noGrp="1" noChangeAspect="1"/>
          </p:cNvPicPr>
          <p:nvPr>
            <p:ph type="pic" sz="quarter" idx="10"/>
          </p:nvPr>
        </p:nvPicPr>
        <p:blipFill>
          <a:blip r:embed="rId2"/>
          <a:srcRect t="59" b="59"/>
          <a:stretch>
            <a:fillRect/>
          </a:stretch>
        </p:blipFill>
        <p:spPr>
          <a:prstGeom prst="rect">
            <a:avLst/>
          </a:prstGeom>
        </p:spPr>
      </p:pic>
    </p:spTree>
    <p:extLst>
      <p:ext uri="{BB962C8B-B14F-4D97-AF65-F5344CB8AC3E}">
        <p14:creationId xmlns:p14="http://schemas.microsoft.com/office/powerpoint/2010/main" val="3863230332"/>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(5/7)</a:t>
            </a:r>
            <a:endParaRPr lang="en-GB" sz="2400" dirty="0"/>
          </a:p>
        </p:txBody>
      </p:sp>
      <p:sp>
        <p:nvSpPr>
          <p:cNvPr id="4" name="Content Placeholder 3"/>
          <p:cNvSpPr>
            <a:spLocks noGrp="1"/>
          </p:cNvSpPr>
          <p:nvPr>
            <p:ph sz="quarter" idx="11"/>
          </p:nvPr>
        </p:nvSpPr>
        <p:spPr>
          <a:xfrm>
            <a:off x="183263" y="1394165"/>
            <a:ext cx="3566121" cy="4311950"/>
          </a:xfrm>
        </p:spPr>
        <p:txBody>
          <a:bodyPr/>
          <a:lstStyle/>
          <a:p>
            <a:r>
              <a:rPr lang="en-US" sz="1800" dirty="0"/>
              <a:t>Paste your password</a:t>
            </a:r>
          </a:p>
          <a:p>
            <a:r>
              <a:rPr lang="en-US" sz="1800" dirty="0"/>
              <a:t>In Choose a Language, select </a:t>
            </a:r>
            <a:r>
              <a:rPr lang="en-US" sz="1800" b="1" dirty="0"/>
              <a:t>C#</a:t>
            </a:r>
          </a:p>
          <a:p>
            <a:r>
              <a:rPr lang="en-US" sz="1800" dirty="0"/>
              <a:t>In Choose a Template, select </a:t>
            </a:r>
            <a:r>
              <a:rPr lang="en-GB" sz="1800" b="1" dirty="0"/>
              <a:t>Language understanding</a:t>
            </a:r>
          </a:p>
          <a:p>
            <a:r>
              <a:rPr lang="en-GB" sz="1800" dirty="0"/>
              <a:t>Agree to the Terms of Use</a:t>
            </a:r>
          </a:p>
          <a:p>
            <a:r>
              <a:rPr lang="en-US" sz="1800" dirty="0"/>
              <a:t>Click </a:t>
            </a:r>
            <a:r>
              <a:rPr lang="en-US" sz="1800" b="1" dirty="0"/>
              <a:t>Create Bot</a:t>
            </a:r>
          </a:p>
          <a:p>
            <a:r>
              <a:rPr lang="en-US" sz="1800" dirty="0"/>
              <a:t>When the </a:t>
            </a:r>
            <a:r>
              <a:rPr lang="en-GB" sz="1800" dirty="0"/>
              <a:t>window “Connect Azure Bot Service to LUIS” appears, Sign in if asked.  Use your Azure credential to sign in.</a:t>
            </a:r>
          </a:p>
          <a:p>
            <a:r>
              <a:rPr lang="en-GB" sz="1800" dirty="0"/>
              <a:t>Click </a:t>
            </a:r>
            <a:r>
              <a:rPr lang="en-GB" sz="1800" b="1" dirty="0"/>
              <a:t>Continue</a:t>
            </a:r>
          </a:p>
          <a:p>
            <a:r>
              <a:rPr lang="en-GB" sz="1800" dirty="0"/>
              <a:t>Generating the bot will take a few minutes.</a:t>
            </a:r>
          </a:p>
        </p:txBody>
      </p:sp>
      <p:pic>
        <p:nvPicPr>
          <p:cNvPr id="6" name="Picture Placeholder 5"/>
          <p:cNvPicPr>
            <a:picLocks noGrp="1" noChangeAspect="1"/>
          </p:cNvPicPr>
          <p:nvPr>
            <p:ph type="pic" sz="quarter" idx="10"/>
          </p:nvPr>
        </p:nvPicPr>
        <p:blipFill>
          <a:blip r:embed="rId2"/>
          <a:srcRect l="146" r="146"/>
          <a:stretch>
            <a:fillRect/>
          </a:stretch>
        </p:blipFill>
        <p:spPr>
          <a:prstGeom prst="rect">
            <a:avLst/>
          </a:prstGeom>
        </p:spPr>
      </p:pic>
    </p:spTree>
    <p:extLst>
      <p:ext uri="{BB962C8B-B14F-4D97-AF65-F5344CB8AC3E}">
        <p14:creationId xmlns:p14="http://schemas.microsoft.com/office/powerpoint/2010/main" val="280274346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(6/7)</a:t>
            </a:r>
            <a:endParaRPr lang="de-CH" sz="2400" dirty="0"/>
          </a:p>
        </p:txBody>
      </p:sp>
      <p:sp>
        <p:nvSpPr>
          <p:cNvPr id="4" name="Content Placeholder 3"/>
          <p:cNvSpPr>
            <a:spLocks noGrp="1"/>
          </p:cNvSpPr>
          <p:nvPr>
            <p:ph sz="quarter" idx="11"/>
          </p:nvPr>
        </p:nvSpPr>
        <p:spPr>
          <a:xfrm>
            <a:off x="183263" y="1394165"/>
            <a:ext cx="3566121" cy="1735860"/>
          </a:xfrm>
        </p:spPr>
        <p:txBody>
          <a:bodyPr/>
          <a:lstStyle/>
          <a:p>
            <a:endParaRPr lang="en-US" sz="1800" dirty="0"/>
          </a:p>
          <a:p>
            <a:r>
              <a:rPr lang="en-US" sz="1800" dirty="0"/>
              <a:t>Once the bot has been provisioned, click on the file </a:t>
            </a:r>
            <a:r>
              <a:rPr lang="en-US" sz="1800" dirty="0" err="1"/>
              <a:t>BasicLuisDialog.csx</a:t>
            </a:r>
            <a:r>
              <a:rPr lang="en-US" sz="1800" dirty="0"/>
              <a:t> on the left pane of the browser editor.</a:t>
            </a:r>
            <a:endParaRPr lang="de-CH" sz="1800" dirty="0"/>
          </a:p>
        </p:txBody>
      </p:sp>
      <p:pic>
        <p:nvPicPr>
          <p:cNvPr id="6" name="Picture Placeholder 5"/>
          <p:cNvPicPr>
            <a:picLocks noGrp="1" noChangeAspect="1"/>
          </p:cNvPicPr>
          <p:nvPr>
            <p:ph type="pic" sz="quarter" idx="10"/>
          </p:nvPr>
        </p:nvPicPr>
        <p:blipFill>
          <a:blip r:embed="rId2"/>
          <a:srcRect l="1580" r="1580"/>
          <a:stretch>
            <a:fillRect/>
          </a:stretch>
        </p:blipFill>
        <p:spPr>
          <a:prstGeom prst="rect">
            <a:avLst/>
          </a:prstGeom>
        </p:spPr>
      </p:pic>
    </p:spTree>
    <p:extLst>
      <p:ext uri="{BB962C8B-B14F-4D97-AF65-F5344CB8AC3E}">
        <p14:creationId xmlns:p14="http://schemas.microsoft.com/office/powerpoint/2010/main" val="190907143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(7/7)</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Replace the content of </a:t>
            </a:r>
            <a:r>
              <a:rPr lang="en-US" sz="1800" dirty="0" err="1"/>
              <a:t>BasicLuisDialog.csx</a:t>
            </a:r>
            <a:r>
              <a:rPr lang="en-US" sz="1800" dirty="0"/>
              <a:t> with the content of the file located at  </a:t>
            </a:r>
            <a:r>
              <a:rPr lang="en-US" sz="1800" dirty="0"/>
              <a:t>C:\Repos\next-best-offer-bot\Resources\Bot</a:t>
            </a:r>
            <a:r>
              <a:rPr lang="en-US" sz="1800" dirty="0"/>
              <a:t>/BasicLuisDialog.csx </a:t>
            </a:r>
            <a:r>
              <a:rPr lang="en-US" sz="1800" dirty="0"/>
              <a:t>(Ctrl-A, Ctrl-C, Ctrl-A, Ctrl-V)</a:t>
            </a:r>
          </a:p>
          <a:p>
            <a:r>
              <a:rPr lang="de-CH" sz="1800" b="1" dirty="0">
                <a:solidFill>
                  <a:srgbClr val="FF0000"/>
                </a:solidFill>
              </a:rPr>
              <a:t>⚠ Make sure you paste the code into the file BasicLuisDialog.csx !</a:t>
            </a:r>
          </a:p>
          <a:p>
            <a:r>
              <a:rPr lang="en-US" sz="1800" dirty="0"/>
              <a:t>Click </a:t>
            </a:r>
            <a:r>
              <a:rPr lang="en-US" sz="1800" b="1" dirty="0"/>
              <a:t>Save</a:t>
            </a:r>
            <a:r>
              <a:rPr lang="en-US" sz="1800" dirty="0"/>
              <a:t> at the top right corner</a:t>
            </a:r>
            <a:endParaRPr lang="en-GB" sz="1800" dirty="0"/>
          </a:p>
        </p:txBody>
      </p:sp>
      <p:sp>
        <p:nvSpPr>
          <p:cNvPr id="6" name="Rectangular Callout 5"/>
          <p:cNvSpPr/>
          <p:nvPr/>
        </p:nvSpPr>
        <p:spPr bwMode="auto">
          <a:xfrm>
            <a:off x="7315505" y="5783237"/>
            <a:ext cx="1737341" cy="914390"/>
          </a:xfrm>
          <a:prstGeom prst="wedgeRectCallout">
            <a:avLst>
              <a:gd name="adj1" fmla="val -147320"/>
              <a:gd name="adj2" fmla="val -16149"/>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Do not paste the code into run.csx!</a:t>
            </a:r>
            <a:endParaRPr lang="de-CH" sz="2000" dirty="0">
              <a:gradFill>
                <a:gsLst>
                  <a:gs pos="0">
                    <a:srgbClr val="FFFFFF"/>
                  </a:gs>
                  <a:gs pos="100000">
                    <a:srgbClr val="FFFFFF"/>
                  </a:gs>
                </a:gsLst>
                <a:lin ang="5400000" scaled="0"/>
              </a:gradFill>
            </a:endParaRPr>
          </a:p>
        </p:txBody>
      </p:sp>
      <p:pic>
        <p:nvPicPr>
          <p:cNvPr id="13" name="Picture Placeholder 12"/>
          <p:cNvPicPr>
            <a:picLocks noGrp="1" noChangeAspect="1"/>
          </p:cNvPicPr>
          <p:nvPr>
            <p:ph type="pic" sz="quarter" idx="10"/>
          </p:nvPr>
        </p:nvPicPr>
        <p:blipFill>
          <a:blip r:embed="rId2"/>
          <a:srcRect t="367" b="367"/>
          <a:stretch>
            <a:fillRect/>
          </a:stretch>
        </p:blipFill>
        <p:spPr>
          <a:prstGeom prst="rect">
            <a:avLst/>
          </a:prstGeom>
        </p:spPr>
      </p:pic>
    </p:spTree>
    <p:extLst>
      <p:ext uri="{BB962C8B-B14F-4D97-AF65-F5344CB8AC3E}">
        <p14:creationId xmlns:p14="http://schemas.microsoft.com/office/powerpoint/2010/main" val="78284808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your Bot with your Logic App (1/2)</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t>Bring up another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a:t>
            </a:r>
          </a:p>
          <a:p>
            <a:r>
              <a:rPr lang="en-US" sz="1800" dirty="0">
                <a:sym typeface="Wingdings" panose="05000000000000000000" pitchFamily="2" charset="2"/>
              </a:rPr>
              <a:t>Go back to your other browser tab</a:t>
            </a:r>
          </a:p>
        </p:txBody>
      </p:sp>
      <p:pic>
        <p:nvPicPr>
          <p:cNvPr id="5" name="Picture Placeholder 4"/>
          <p:cNvPicPr>
            <a:picLocks noGrp="1" noChangeAspect="1"/>
          </p:cNvPicPr>
          <p:nvPr>
            <p:ph type="pic" sz="quarter" idx="10"/>
          </p:nvPr>
        </p:nvPicPr>
        <p:blipFill>
          <a:blip r:embed="rId2"/>
          <a:srcRect t="357" b="357"/>
          <a:stretch>
            <a:fillRect/>
          </a:stretch>
        </p:blipFill>
        <p:spPr>
          <a:prstGeom prst="rect">
            <a:avLst/>
          </a:prstGeom>
        </p:spPr>
      </p:pic>
    </p:spTree>
    <p:extLst>
      <p:ext uri="{BB962C8B-B14F-4D97-AF65-F5344CB8AC3E}">
        <p14:creationId xmlns:p14="http://schemas.microsoft.com/office/powerpoint/2010/main" val="379461436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your Bot with your Logic App (2/2)</a:t>
            </a:r>
            <a:endParaRPr lang="en-GB" sz="2400" dirty="0"/>
          </a:p>
        </p:txBody>
      </p:sp>
      <p:sp>
        <p:nvSpPr>
          <p:cNvPr id="4" name="Content Placeholder 3"/>
          <p:cNvSpPr>
            <a:spLocks noGrp="1"/>
          </p:cNvSpPr>
          <p:nvPr>
            <p:ph sz="quarter" idx="11"/>
          </p:nvPr>
        </p:nvSpPr>
        <p:spPr>
          <a:xfrm>
            <a:off x="183263" y="1394165"/>
            <a:ext cx="3566121" cy="2911566"/>
          </a:xfrm>
        </p:spPr>
        <p:txBody>
          <a:bodyPr/>
          <a:lstStyle/>
          <a:p>
            <a:r>
              <a:rPr lang="en-US" sz="1800" dirty="0"/>
              <a:t>Assign the Logic App Request URL to the </a:t>
            </a:r>
            <a:r>
              <a:rPr lang="en-US" sz="1800" dirty="0" err="1"/>
              <a:t>logicAppURL</a:t>
            </a:r>
            <a:r>
              <a:rPr lang="en-US" sz="1800" dirty="0"/>
              <a:t> variable by replacing the </a:t>
            </a:r>
            <a:r>
              <a:rPr lang="en-US" sz="1800" dirty="0">
                <a:solidFill>
                  <a:srgbClr val="A31515"/>
                </a:solidFill>
                <a:latin typeface="Consolas" panose="020B0609020204030204" pitchFamily="49" charset="0"/>
              </a:rPr>
              <a:t>"YOUR LOGIC APP URL</a:t>
            </a:r>
            <a:r>
              <a:rPr lang="en-US" sz="1800" dirty="0">
                <a:solidFill>
                  <a:srgbClr val="A31515"/>
                </a:solidFill>
                <a:latin typeface="Consolas" panose="020B0609020204030204" pitchFamily="49" charset="0"/>
              </a:rPr>
              <a:t>"</a:t>
            </a:r>
            <a:r>
              <a:rPr lang="en-US" sz="1800" dirty="0"/>
              <a:t> with the content of your clipboard (Ctrl-V)</a:t>
            </a:r>
          </a:p>
          <a:p>
            <a:r>
              <a:rPr lang="en-US" dirty="0"/>
              <a:t>Leave the </a:t>
            </a:r>
            <a:r>
              <a:rPr lang="en-US" dirty="0" err="1"/>
              <a:t>mlWebService</a:t>
            </a:r>
            <a:r>
              <a:rPr lang="en-US" dirty="0"/>
              <a:t>* variables as-is for now, we will fill them in later.</a:t>
            </a:r>
          </a:p>
          <a:p>
            <a:r>
              <a:rPr lang="en-US" dirty="0"/>
              <a:t>Click </a:t>
            </a:r>
            <a:r>
              <a:rPr lang="en-US" b="1" dirty="0"/>
              <a:t>Save</a:t>
            </a:r>
            <a:endParaRPr lang="en-US" dirty="0"/>
          </a:p>
        </p:txBody>
      </p:sp>
      <p:pic>
        <p:nvPicPr>
          <p:cNvPr id="5" name="Picture Placeholder 4"/>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51167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515082"/>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Start Visual Studio 2015.  Sign in using your Azure subscription credentials</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 Windows PowerShell as administrator</a:t>
            </a: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Open config.ps1 file and 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file.</a:t>
            </a:r>
          </a:p>
          <a:p>
            <a:pPr marL="742950" lvl="3" indent="-285750">
              <a:buFont typeface="Arial" panose="020B0604020202020204" pitchFamily="34" charset="0"/>
              <a:buChar char="•"/>
            </a:pPr>
            <a:r>
              <a:rPr lang="en-US" dirty="0"/>
              <a:t>Change directory to the C:\Repos\next-best-offer-bot\Scripts folder and execute each PowerShell script in the alphanumerical order without specifying any arguments. </a:t>
            </a:r>
          </a:p>
          <a:p>
            <a:pPr marL="742950" lvl="3" indent="-285750">
              <a:buFont typeface="Arial" panose="020B0604020202020204" pitchFamily="34" charset="0"/>
              <a:buChar char="•"/>
            </a:pPr>
            <a:r>
              <a:rPr lang="en-US" dirty="0"/>
              <a:t>In the PS command window, 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Open Visual Studio 2015</a:t>
            </a:r>
          </a:p>
          <a:p>
            <a:r>
              <a:rPr lang="en-US" dirty="0"/>
              <a:t>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397853"/>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West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453253"/>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4395049"/>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3681008"/>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4145750"/>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endParaRPr lang="en-US" sz="1800" dirty="0">
              <a:sym typeface="Wingdings" panose="05000000000000000000" pitchFamily="2" charset="2"/>
            </a:endParaRPr>
          </a:p>
          <a:p>
            <a:pPr marL="0" indent="0">
              <a:buNone/>
            </a:pPr>
            <a:r>
              <a:rPr lang="en-US" sz="1800" i="1" dirty="0">
                <a:sym typeface="Wingdings" panose="05000000000000000000" pitchFamily="2" charset="2"/>
              </a:rPr>
              <a:t>In a future release, advanced extensions will be installed automatically at data lake creation time.</a:t>
            </a:r>
          </a:p>
        </p:txBody>
      </p:sp>
      <p:pic>
        <p:nvPicPr>
          <p:cNvPr id="6" name="Picture Placeholder 5"/>
          <p:cNvPicPr>
            <a:picLocks noGrp="1" noChangeAspect="1"/>
          </p:cNvPicPr>
          <p:nvPr>
            <p:ph type="pic" sz="quarter" idx="10"/>
          </p:nvPr>
        </p:nvPicPr>
        <p:blipFill>
          <a:blip r:embed="rId2"/>
          <a:srcRect l="372" r="372"/>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687163"/>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As Path prefix pattern,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4588949"/>
          </a:xfrm>
        </p:spPr>
        <p:txBody>
          <a:bodyPr/>
          <a:lstStyle/>
          <a:p>
            <a:r>
              <a:rPr lang="en-US" sz="1800" dirty="0"/>
              <a:t>In your VM, bring up File Explorer and navigate to </a:t>
            </a:r>
            <a:r>
              <a:rPr lang="en-US" sz="1800" dirty="0"/>
              <a:t>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Dialogs.BasicLuisDialog</a:t>
            </a:r>
            <a:r>
              <a:rPr lang="en-US" sz="1800" dirty="0"/>
              <a:t> class.</a:t>
            </a:r>
          </a:p>
          <a:p>
            <a:r>
              <a:rPr lang="en-US" sz="1800" dirty="0"/>
              <a:t>All we need to do is provide the appropriate App Setting values that is used </a:t>
            </a:r>
            <a:r>
              <a:rPr lang="en-US" sz="1800"/>
              <a:t>in the code.</a:t>
            </a:r>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394165"/>
            <a:ext cx="3566121" cy="4561249"/>
          </a:xfrm>
        </p:spPr>
        <p:txBody>
          <a:bodyPr/>
          <a:lstStyle/>
          <a:p>
            <a:pPr marL="0" indent="0">
              <a:buNone/>
            </a:pPr>
            <a:r>
              <a:rPr lang="en-US" sz="1800" i="1" dirty="0"/>
              <a:t>Create LUIS Cognitive Service used by Bot Service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394165"/>
            <a:ext cx="3750012" cy="431195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Under Messaging endpoint, enter </a:t>
            </a:r>
            <a:r>
              <a:rPr lang="en-US" sz="1800" b="1" dirty="0"/>
              <a:t>https://localhost:4000</a:t>
            </a:r>
            <a:endParaRPr lang="en-US" sz="1800" dirty="0"/>
          </a:p>
          <a:p>
            <a:r>
              <a:rPr lang="en-US" sz="1800" dirty="0"/>
              <a:t>Click on </a:t>
            </a:r>
            <a:r>
              <a:rPr lang="en-US" sz="1800" b="1" dirty="0"/>
              <a:t>Create Microsoft App ID and password</a:t>
            </a:r>
            <a:endParaRPr lang="en-US" sz="1800" dirty="0"/>
          </a:p>
          <a:p>
            <a:endParaRPr lang="en-US" sz="1800" dirty="0"/>
          </a:p>
          <a:p>
            <a:endParaRPr lang="en-US" sz="1800" dirty="0"/>
          </a:p>
        </p:txBody>
      </p:sp>
      <p:pic>
        <p:nvPicPr>
          <p:cNvPr id="11" name="Picture Placeholder 10"/>
          <p:cNvPicPr>
            <a:picLocks noGrp="1" noChangeAspect="1"/>
          </p:cNvPicPr>
          <p:nvPr>
            <p:ph type="pic" sz="quarter" idx="10"/>
          </p:nvPr>
        </p:nvPicPr>
        <p:blipFill>
          <a:blip r:embed="rId3"/>
          <a:srcRect l="4475" r="4475"/>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endParaRPr lang="en-US" sz="2400" dirty="0"/>
          </a:p>
        </p:txBody>
      </p:sp>
      <p:pic>
        <p:nvPicPr>
          <p:cNvPr id="6" name="Picture Placeholder 5"/>
          <p:cNvPicPr>
            <a:picLocks noGrp="1" noChangeAspect="1"/>
          </p:cNvPicPr>
          <p:nvPr>
            <p:ph type="pic" sz="quarter" idx="10"/>
          </p:nvPr>
        </p:nvPicPr>
        <p:blipFill>
          <a:blip r:embed="rId2"/>
          <a:srcRect t="208" b="208"/>
          <a:stretch>
            <a:fillRect/>
          </a:stretch>
        </p:blipFill>
        <p:spPr>
          <a:prstGeom prst="rect">
            <a:avLst/>
          </a:prstGeom>
        </p:spPr>
      </p:pic>
      <p:sp>
        <p:nvSpPr>
          <p:cNvPr id="4" name="Content Placeholder 3"/>
          <p:cNvSpPr>
            <a:spLocks noGrp="1"/>
          </p:cNvSpPr>
          <p:nvPr>
            <p:ph sz="quarter" idx="11"/>
          </p:nvPr>
        </p:nvSpPr>
        <p:spPr>
          <a:xfrm>
            <a:off x="183263" y="1394165"/>
            <a:ext cx="3566121" cy="3702552"/>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Click </a:t>
            </a:r>
            <a:r>
              <a:rPr lang="en-US" sz="1800" b="1" dirty="0"/>
              <a:t>Finish and go back to Bot Framework</a:t>
            </a:r>
          </a:p>
          <a:p>
            <a:r>
              <a:rPr lang="en-US" sz="1800" dirty="0"/>
              <a:t>Back on the Bot Profile page, scroll down and agree to the Terms of Use</a:t>
            </a:r>
          </a:p>
          <a:p>
            <a:r>
              <a:rPr lang="en-US" sz="1800" dirty="0"/>
              <a:t>Click </a:t>
            </a:r>
            <a:r>
              <a:rPr lang="en-US" sz="1800" b="1" dirty="0"/>
              <a:t>Register</a:t>
            </a:r>
            <a:endParaRPr lang="en-US" sz="1800" dirty="0"/>
          </a:p>
        </p:txBody>
      </p:sp>
    </p:spTree>
    <p:extLst>
      <p:ext uri="{BB962C8B-B14F-4D97-AF65-F5344CB8AC3E}">
        <p14:creationId xmlns:p14="http://schemas.microsoft.com/office/powerpoint/2010/main" val="405271798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(1/4)</a:t>
            </a:r>
            <a:endParaRPr lang="en-GB" sz="2400" dirty="0"/>
          </a:p>
        </p:txBody>
      </p:sp>
      <p:sp>
        <p:nvSpPr>
          <p:cNvPr id="4" name="Content Placeholder 3"/>
          <p:cNvSpPr>
            <a:spLocks noGrp="1"/>
          </p:cNvSpPr>
          <p:nvPr>
            <p:ph sz="quarter" idx="11"/>
          </p:nvPr>
        </p:nvSpPr>
        <p:spPr>
          <a:xfrm>
            <a:off x="183263" y="1394165"/>
            <a:ext cx="3566121" cy="4644348"/>
          </a:xfrm>
        </p:spPr>
        <p:txBody>
          <a:bodyPr/>
          <a:lstStyle/>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A LUIS application was created when the bot was generated, with a non-descriptive name. </a:t>
            </a:r>
          </a:p>
          <a:p>
            <a:r>
              <a:rPr lang="en-US" sz="1800" dirty="0"/>
              <a:t>Click on the “pen” icon to rename your LUIS application to something more descriptive like “CIS Bot”.</a:t>
            </a:r>
          </a:p>
          <a:p>
            <a:r>
              <a:rPr lang="en-US" sz="1800" dirty="0"/>
              <a:t>Click </a:t>
            </a:r>
            <a:r>
              <a:rPr lang="en-US" sz="1800" b="1" dirty="0"/>
              <a:t>Save</a:t>
            </a:r>
            <a:endParaRPr lang="en-US" sz="1800" dirty="0"/>
          </a:p>
          <a:p>
            <a:r>
              <a:rPr lang="en-US" sz="1800" dirty="0"/>
              <a:t>Click on your LUIS App name (CIS Bot) to edit the model.</a:t>
            </a:r>
          </a:p>
        </p:txBody>
      </p:sp>
      <p:pic>
        <p:nvPicPr>
          <p:cNvPr id="7" name="Picture Placeholder 6"/>
          <p:cNvPicPr>
            <a:picLocks noGrp="1" noChangeAspect="1"/>
          </p:cNvPicPr>
          <p:nvPr>
            <p:ph type="pic" sz="quarter" idx="10"/>
          </p:nvPr>
        </p:nvPicPr>
        <p:blipFill>
          <a:blip r:embed="rId3"/>
          <a:srcRect l="207" r="207"/>
          <a:stretch>
            <a:fillRect/>
          </a:stretch>
        </p:blipFill>
        <p:spPr>
          <a:prstGeom prst="rect">
            <a:avLst/>
          </a:prstGeom>
        </p:spPr>
      </p:pic>
    </p:spTree>
    <p:extLst>
      <p:ext uri="{BB962C8B-B14F-4D97-AF65-F5344CB8AC3E}">
        <p14:creationId xmlns:p14="http://schemas.microsoft.com/office/powerpoint/2010/main" val="157406962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(2/4)</a:t>
            </a:r>
            <a:endParaRPr lang="en-GB" sz="2400" dirty="0"/>
          </a:p>
        </p:txBody>
      </p:sp>
      <p:sp>
        <p:nvSpPr>
          <p:cNvPr id="4" name="Content Placeholder 3"/>
          <p:cNvSpPr>
            <a:spLocks noGrp="1"/>
          </p:cNvSpPr>
          <p:nvPr>
            <p:ph sz="quarter" idx="11"/>
          </p:nvPr>
        </p:nvSpPr>
        <p:spPr>
          <a:xfrm>
            <a:off x="183263" y="1302728"/>
            <a:ext cx="3566121" cy="6044732"/>
          </a:xfrm>
        </p:spPr>
        <p:txBody>
          <a:bodyPr/>
          <a:lstStyle/>
          <a:p>
            <a:r>
              <a:rPr lang="en-US" sz="1800" dirty="0"/>
              <a:t>Only one Intent is defined: None. Click on </a:t>
            </a:r>
            <a:r>
              <a:rPr lang="en-US" sz="1800" b="1" dirty="0"/>
              <a:t>Intents </a:t>
            </a:r>
            <a:r>
              <a:rPr lang="en-US" sz="1800" dirty="0"/>
              <a:t>&gt; </a:t>
            </a:r>
            <a:r>
              <a:rPr lang="en-US" sz="1800" b="1" dirty="0"/>
              <a:t>Add Intent</a:t>
            </a:r>
            <a:r>
              <a:rPr lang="en-US" sz="1800" dirty="0"/>
              <a:t> links to create a new intent.</a:t>
            </a:r>
          </a:p>
          <a:p>
            <a:r>
              <a:rPr lang="en-US" sz="1800" dirty="0"/>
              <a:t>For intent name, enter “</a:t>
            </a:r>
            <a:r>
              <a:rPr lang="en-US" sz="1800" b="1" dirty="0"/>
              <a:t>complain about a model</a:t>
            </a:r>
            <a:r>
              <a:rPr lang="en-US" sz="1800" dirty="0"/>
              <a:t>”</a:t>
            </a:r>
          </a:p>
          <a:p>
            <a:r>
              <a:rPr lang="en-US" sz="1800" dirty="0"/>
              <a:t>Click </a:t>
            </a:r>
            <a:r>
              <a:rPr lang="en-US" sz="1800" b="1" dirty="0"/>
              <a:t>Save</a:t>
            </a:r>
            <a:endParaRPr lang="en-US" sz="1800" dirty="0"/>
          </a:p>
          <a:p>
            <a:r>
              <a:rPr lang="en-US" sz="1800" dirty="0"/>
              <a:t>For utterance, enter “</a:t>
            </a:r>
            <a:r>
              <a:rPr lang="en-US" sz="1800" b="1" dirty="0"/>
              <a:t>I think the Sable has an ugly design</a:t>
            </a:r>
            <a:r>
              <a:rPr lang="en-US" sz="1800" dirty="0"/>
              <a:t>”</a:t>
            </a:r>
          </a:p>
          <a:p>
            <a:r>
              <a:rPr lang="en-US" sz="1800" dirty="0"/>
              <a:t>Click </a:t>
            </a:r>
            <a:r>
              <a:rPr lang="en-US" sz="1800" b="1" dirty="0"/>
              <a:t>Save</a:t>
            </a:r>
          </a:p>
          <a:p>
            <a:r>
              <a:rPr lang="en-US" sz="1800" dirty="0"/>
              <a:t>Now create yet another intent with</a:t>
            </a:r>
          </a:p>
          <a:p>
            <a:pPr lvl="1"/>
            <a:r>
              <a:rPr lang="en-US" sz="1600" dirty="0"/>
              <a:t>Name = “</a:t>
            </a:r>
            <a:r>
              <a:rPr lang="en-US" sz="1600" b="1" dirty="0"/>
              <a:t>get info about a model</a:t>
            </a:r>
            <a:r>
              <a:rPr lang="en-US" sz="1600" dirty="0"/>
              <a:t>”</a:t>
            </a:r>
          </a:p>
          <a:p>
            <a:pPr lvl="1"/>
            <a:r>
              <a:rPr lang="en-US" sz="1600" dirty="0"/>
              <a:t>Utterance = “</a:t>
            </a:r>
            <a:r>
              <a:rPr lang="en-GB" sz="1600" b="1" dirty="0"/>
              <a:t>What does the Wolverine have as </a:t>
            </a:r>
            <a:r>
              <a:rPr lang="en-GB" sz="1600" b="1" dirty="0" err="1"/>
              <a:t>color</a:t>
            </a:r>
            <a:r>
              <a:rPr lang="en-GB" sz="1600" b="1" dirty="0"/>
              <a:t>?”</a:t>
            </a:r>
          </a:p>
          <a:p>
            <a:r>
              <a:rPr lang="en-US" sz="1800" dirty="0"/>
              <a:t>Note that the intent names match the attributes of the callback methods in the Bot code.</a:t>
            </a:r>
          </a:p>
          <a:p>
            <a:endParaRPr lang="en-GB" sz="1800" dirty="0"/>
          </a:p>
        </p:txBody>
      </p:sp>
      <p:pic>
        <p:nvPicPr>
          <p:cNvPr id="6" name="Picture Placeholder 5"/>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(3/4)</a:t>
            </a:r>
            <a:endParaRPr lang="en-GB" sz="2400" dirty="0"/>
          </a:p>
        </p:txBody>
      </p:sp>
      <p:sp>
        <p:nvSpPr>
          <p:cNvPr id="4" name="Content Placeholder 3"/>
          <p:cNvSpPr>
            <a:spLocks noGrp="1"/>
          </p:cNvSpPr>
          <p:nvPr>
            <p:ph sz="quarter" idx="11"/>
          </p:nvPr>
        </p:nvSpPr>
        <p:spPr>
          <a:xfrm>
            <a:off x="183263" y="1394165"/>
            <a:ext cx="3566121" cy="2277547"/>
          </a:xfrm>
        </p:spPr>
        <p:txBody>
          <a:bodyPr/>
          <a:lstStyle/>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5" name="Picture Placeholder 4"/>
          <p:cNvPicPr>
            <a:picLocks noGrp="1" noChangeAspect="1"/>
          </p:cNvPicPr>
          <p:nvPr>
            <p:ph type="pic" sz="quarter" idx="10"/>
          </p:nvPr>
        </p:nvPicPr>
        <p:blipFill>
          <a:blip r:embed="rId2"/>
          <a:srcRect l="228" r="22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(4/4)</a:t>
            </a:r>
            <a:endParaRPr lang="en-GB" sz="2400" dirty="0"/>
          </a:p>
        </p:txBody>
      </p:sp>
      <p:sp>
        <p:nvSpPr>
          <p:cNvPr id="4" name="Content Placeholder 3"/>
          <p:cNvSpPr>
            <a:spLocks noGrp="1"/>
          </p:cNvSpPr>
          <p:nvPr>
            <p:ph sz="quarter" idx="11"/>
          </p:nvPr>
        </p:nvSpPr>
        <p:spPr>
          <a:xfrm>
            <a:off x="183263" y="1394165"/>
            <a:ext cx="3566121" cy="5912388"/>
          </a:xfrm>
        </p:spPr>
        <p:txBody>
          <a:bodyPr/>
          <a:lstStyle/>
          <a:p>
            <a:r>
              <a:rPr lang="en-US" sz="1600" dirty="0"/>
              <a:t>Click on </a:t>
            </a:r>
            <a:r>
              <a:rPr lang="en-US" sz="1600" b="1" dirty="0"/>
              <a:t>Train &amp; Test </a:t>
            </a:r>
            <a:r>
              <a:rPr lang="en-US" sz="1600" dirty="0"/>
              <a:t>then click on </a:t>
            </a:r>
            <a:r>
              <a:rPr lang="en-US" sz="1600" b="1" dirty="0"/>
              <a:t>Train Application</a:t>
            </a:r>
          </a:p>
          <a:p>
            <a:r>
              <a:rPr lang="en-US" sz="1600" dirty="0"/>
              <a:t>Click on </a:t>
            </a:r>
            <a:r>
              <a:rPr lang="en-US" sz="1600" b="1" dirty="0"/>
              <a:t>Publish App</a:t>
            </a:r>
          </a:p>
          <a:p>
            <a:r>
              <a:rPr lang="en-US" sz="1600" dirty="0"/>
              <a:t>Click on </a:t>
            </a:r>
            <a:r>
              <a:rPr lang="en-US" sz="1600" b="1" dirty="0"/>
              <a:t>Add a new key to your account </a:t>
            </a:r>
            <a:r>
              <a:rPr lang="en-US" sz="1600" dirty="0"/>
              <a:t>link then click on </a:t>
            </a:r>
            <a:r>
              <a:rPr lang="en-US" sz="1600" b="1" dirty="0"/>
              <a:t>Add a new key</a:t>
            </a:r>
          </a:p>
          <a:p>
            <a:r>
              <a:rPr lang="en-US" sz="1600" dirty="0"/>
              <a:t>Bring up another browser tab.  Navigate to the LUIS account you created earlier.  Under RESOURCE MANAGEMENT, click on </a:t>
            </a:r>
            <a:r>
              <a:rPr lang="en-US" sz="1600" b="1" dirty="0"/>
              <a:t>Keys</a:t>
            </a:r>
            <a:r>
              <a:rPr lang="en-US" sz="1600" dirty="0"/>
              <a:t>.  Copy </a:t>
            </a:r>
            <a:r>
              <a:rPr lang="en-US" sz="1600" b="1" dirty="0"/>
              <a:t>KEY 1</a:t>
            </a:r>
            <a:r>
              <a:rPr lang="en-US" sz="1600" dirty="0"/>
              <a:t> to the clipboard.</a:t>
            </a:r>
          </a:p>
          <a:p>
            <a:r>
              <a:rPr lang="en-US" sz="1600" dirty="0"/>
              <a:t>Go back to your luis.ai browser tab, paste your clipboard to the </a:t>
            </a:r>
            <a:r>
              <a:rPr lang="en-US" sz="1600" b="1" dirty="0"/>
              <a:t>Key Name</a:t>
            </a:r>
            <a:r>
              <a:rPr lang="en-US" sz="1600" dirty="0"/>
              <a:t> field.  Provide a descriptive key name.</a:t>
            </a:r>
          </a:p>
          <a:p>
            <a:r>
              <a:rPr lang="en-US" sz="1600" dirty="0"/>
              <a:t>Click </a:t>
            </a:r>
            <a:r>
              <a:rPr lang="en-US" sz="1600" b="1" dirty="0"/>
              <a:t>Save</a:t>
            </a:r>
          </a:p>
          <a:p>
            <a:r>
              <a:rPr lang="en-US" sz="1600" dirty="0"/>
              <a:t>Click on the browser back button</a:t>
            </a:r>
          </a:p>
          <a:p>
            <a:r>
              <a:rPr lang="en-US" sz="1600" dirty="0"/>
              <a:t>Click Endpoint Key drop-down and choose the account key created earlier</a:t>
            </a:r>
          </a:p>
          <a:p>
            <a:r>
              <a:rPr lang="en-US" sz="1600" dirty="0"/>
              <a:t>Scroll down and click on </a:t>
            </a:r>
            <a:r>
              <a:rPr lang="en-US" sz="1600" b="1" dirty="0"/>
              <a:t>Publish</a:t>
            </a:r>
          </a:p>
          <a:p>
            <a:pPr lvl="2"/>
            <a:endParaRPr lang="en-US" sz="1400" dirty="0"/>
          </a:p>
        </p:txBody>
      </p:sp>
      <p:pic>
        <p:nvPicPr>
          <p:cNvPr id="6" name="Picture Placeholder 5"/>
          <p:cNvPicPr>
            <a:picLocks noGrp="1" noChangeAspect="1"/>
          </p:cNvPicPr>
          <p:nvPr>
            <p:ph type="pic" sz="quarter" idx="10"/>
          </p:nvPr>
        </p:nvPicPr>
        <p:blipFill>
          <a:blip r:embed="rId2"/>
          <a:srcRect l="455" r="455"/>
          <a:stretch>
            <a:fillRect/>
          </a:stretch>
        </p:blipFill>
        <p:spPr>
          <a:prstGeom prst="rect">
            <a:avLst/>
          </a:prstGeom>
        </p:spPr>
      </p:pic>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Update Bot Service LUIS API Key  </a:t>
            </a:r>
            <a:endParaRPr lang="en-GB" sz="2400" dirty="0"/>
          </a:p>
        </p:txBody>
      </p:sp>
      <p:sp>
        <p:nvSpPr>
          <p:cNvPr id="4" name="Content Placeholder 3"/>
          <p:cNvSpPr>
            <a:spLocks noGrp="1"/>
          </p:cNvSpPr>
          <p:nvPr>
            <p:ph sz="quarter" idx="11"/>
          </p:nvPr>
        </p:nvSpPr>
        <p:spPr>
          <a:xfrm>
            <a:off x="183263" y="1302726"/>
            <a:ext cx="3566121" cy="5198346"/>
          </a:xfrm>
        </p:spPr>
        <p:txBody>
          <a:bodyPr/>
          <a:lstStyle/>
          <a:p>
            <a:pPr marL="0" indent="0">
              <a:buNone/>
            </a:pPr>
            <a:r>
              <a:rPr lang="en-US" sz="1800" i="1" dirty="0"/>
              <a:t>A free version of LUIS was created with the Bot Service, but the quota of the free service is limited.  We need to update the </a:t>
            </a:r>
            <a:r>
              <a:rPr lang="en-US" sz="1800" i="1" dirty="0" err="1"/>
              <a:t>LuisAPIKey</a:t>
            </a:r>
            <a:r>
              <a:rPr lang="en-US" sz="1800" i="1" dirty="0"/>
              <a:t> setting with the key of the LUIS account you created earlier.</a:t>
            </a:r>
          </a:p>
          <a:p>
            <a:r>
              <a:rPr lang="en-US" sz="1800" dirty="0"/>
              <a:t>Go to Bot Service created earlier.</a:t>
            </a:r>
          </a:p>
          <a:p>
            <a:r>
              <a:rPr lang="en-US" sz="1800" dirty="0"/>
              <a:t>Click on </a:t>
            </a:r>
            <a:r>
              <a:rPr lang="en-US" sz="1800" b="1" dirty="0"/>
              <a:t>SETTINGS</a:t>
            </a:r>
            <a:r>
              <a:rPr lang="en-US" sz="1800" dirty="0"/>
              <a:t> tab</a:t>
            </a:r>
          </a:p>
          <a:p>
            <a:r>
              <a:rPr lang="en-US" sz="1800" dirty="0"/>
              <a:t>Scroll down and click on </a:t>
            </a:r>
            <a:r>
              <a:rPr lang="en-US" sz="1800" b="1" dirty="0"/>
              <a:t>Open</a:t>
            </a:r>
            <a:r>
              <a:rPr lang="en-US" sz="1800" dirty="0"/>
              <a:t>, next to </a:t>
            </a:r>
            <a:r>
              <a:rPr lang="en-US" sz="1800" b="1" dirty="0"/>
              <a:t>Application</a:t>
            </a:r>
            <a:r>
              <a:rPr lang="en-US" sz="1800" dirty="0"/>
              <a:t> </a:t>
            </a:r>
            <a:r>
              <a:rPr lang="en-US" sz="1800" b="1" dirty="0"/>
              <a:t>settings</a:t>
            </a:r>
          </a:p>
          <a:p>
            <a:r>
              <a:rPr lang="en-US" sz="1800" dirty="0"/>
              <a:t>Scroll down and look for </a:t>
            </a:r>
            <a:r>
              <a:rPr lang="en-US" sz="1800" dirty="0" err="1"/>
              <a:t>LuisAPIKey</a:t>
            </a:r>
            <a:r>
              <a:rPr lang="en-US" sz="1800" dirty="0"/>
              <a:t> App setting.  Replace the value of that setting with the LUIS API key you copied earlier.</a:t>
            </a:r>
          </a:p>
          <a:p>
            <a:r>
              <a:rPr lang="en-US" sz="1800" dirty="0"/>
              <a:t>Click </a:t>
            </a:r>
            <a:r>
              <a:rPr lang="en-US" sz="1800" b="1" dirty="0"/>
              <a:t>Save </a:t>
            </a:r>
            <a:r>
              <a:rPr lang="en-US" sz="1800" dirty="0"/>
              <a:t>at the top</a:t>
            </a:r>
          </a:p>
        </p:txBody>
      </p:sp>
      <p:pic>
        <p:nvPicPr>
          <p:cNvPr id="5" name="Picture Placeholder 4"/>
          <p:cNvPicPr>
            <a:picLocks noGrp="1" noChangeAspect="1"/>
          </p:cNvPicPr>
          <p:nvPr>
            <p:ph type="pic" sz="quarter" idx="10"/>
          </p:nvPr>
        </p:nvPicPr>
        <p:blipFill>
          <a:blip r:embed="rId2"/>
          <a:srcRect t="376" b="376"/>
          <a:stretch>
            <a:fillRect/>
          </a:stretch>
        </p:blipFill>
        <p:spPr>
          <a:xfrm>
            <a:off x="3933825" y="-6350"/>
            <a:ext cx="8502650" cy="6992938"/>
          </a:xfrm>
          <a:prstGeom prst="rect">
            <a:avLst/>
          </a:prstGeom>
        </p:spPr>
      </p:pic>
    </p:spTree>
    <p:extLst>
      <p:ext uri="{BB962C8B-B14F-4D97-AF65-F5344CB8AC3E}">
        <p14:creationId xmlns:p14="http://schemas.microsoft.com/office/powerpoint/2010/main" val="33656409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a:t>
            </a:r>
            <a:endParaRPr lang="en-GB" sz="2400" dirty="0"/>
          </a:p>
        </p:txBody>
      </p:sp>
      <p:sp>
        <p:nvSpPr>
          <p:cNvPr id="4" name="Content Placeholder 3"/>
          <p:cNvSpPr>
            <a:spLocks noGrp="1"/>
          </p:cNvSpPr>
          <p:nvPr>
            <p:ph sz="quarter" idx="11"/>
          </p:nvPr>
        </p:nvSpPr>
        <p:spPr>
          <a:xfrm>
            <a:off x="183263" y="1302726"/>
            <a:ext cx="3566121" cy="3453253"/>
          </a:xfrm>
        </p:spPr>
        <p:txBody>
          <a:bodyPr/>
          <a:lstStyle/>
          <a:p>
            <a:pPr marL="0" indent="0">
              <a:buNone/>
            </a:pPr>
            <a:r>
              <a:rPr lang="en-US" sz="1800" i="1" dirty="0"/>
              <a:t>Now it’s time to talk to your bot</a:t>
            </a:r>
          </a:p>
          <a:p>
            <a:r>
              <a:rPr lang="en-US" sz="1800" dirty="0"/>
              <a:t>Go to Bot Service </a:t>
            </a:r>
          </a:p>
          <a:p>
            <a:r>
              <a:rPr lang="en-US" sz="1800" dirty="0"/>
              <a:t>Click on </a:t>
            </a:r>
            <a:r>
              <a:rPr lang="en-US" sz="1800" b="1" dirty="0"/>
              <a:t>Test</a:t>
            </a:r>
            <a:endParaRPr lang="en-US" sz="1800" dirty="0"/>
          </a:p>
          <a:p>
            <a:r>
              <a:rPr lang="en-US" sz="1800" dirty="0"/>
              <a:t>Scroll down and click on </a:t>
            </a:r>
            <a:r>
              <a:rPr lang="en-US" sz="1800" b="1" dirty="0"/>
              <a:t>Open</a:t>
            </a:r>
            <a:r>
              <a:rPr lang="en-US" sz="1800" dirty="0"/>
              <a:t>, next to </a:t>
            </a:r>
            <a:r>
              <a:rPr lang="en-US" sz="1800" b="1" dirty="0"/>
              <a:t>Application</a:t>
            </a:r>
            <a:r>
              <a:rPr lang="en-US" sz="1800" dirty="0"/>
              <a:t> </a:t>
            </a:r>
            <a:r>
              <a:rPr lang="en-US" sz="1800" b="1" dirty="0"/>
              <a:t>settings</a:t>
            </a:r>
          </a:p>
          <a:p>
            <a:r>
              <a:rPr lang="en-US" sz="1800" dirty="0"/>
              <a:t>Scroll down and look for </a:t>
            </a:r>
            <a:r>
              <a:rPr lang="en-US" sz="1800" dirty="0" err="1"/>
              <a:t>LuisAPIKey</a:t>
            </a:r>
            <a:r>
              <a:rPr lang="en-US" sz="1800" dirty="0"/>
              <a:t> App setting.  Replace the value of that setting with the LUIS API key you copied earlier.</a:t>
            </a:r>
          </a:p>
          <a:p>
            <a:r>
              <a:rPr lang="en-US" sz="1800" dirty="0"/>
              <a:t>Click </a:t>
            </a:r>
            <a:r>
              <a:rPr lang="en-US" sz="1800" b="1" dirty="0"/>
              <a:t>Save </a:t>
            </a:r>
            <a:r>
              <a:rPr lang="en-US" sz="1800" dirty="0"/>
              <a:t>at the top</a:t>
            </a:r>
          </a:p>
        </p:txBody>
      </p:sp>
      <p:pic>
        <p:nvPicPr>
          <p:cNvPr id="5" name="Picture Placeholder 4"/>
          <p:cNvPicPr>
            <a:picLocks noGrp="1" noChangeAspect="1"/>
          </p:cNvPicPr>
          <p:nvPr>
            <p:ph type="pic" sz="quarter" idx="10"/>
          </p:nvPr>
        </p:nvPicPr>
        <p:blipFill>
          <a:blip r:embed="rId2"/>
          <a:srcRect t="376" b="376"/>
          <a:stretch>
            <a:fillRect/>
          </a:stretch>
        </p:blipFill>
        <p:spPr>
          <a:xfrm>
            <a:off x="3933825" y="-6350"/>
            <a:ext cx="8502650" cy="6992938"/>
          </a:xfrm>
          <a:prstGeom prst="rect">
            <a:avLst/>
          </a:prstGeom>
        </p:spPr>
      </p:pic>
    </p:spTree>
    <p:extLst>
      <p:ext uri="{BB962C8B-B14F-4D97-AF65-F5344CB8AC3E}">
        <p14:creationId xmlns:p14="http://schemas.microsoft.com/office/powerpoint/2010/main" val="25140840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22311"/>
          </a:xfrm>
        </p:spPr>
        <p:txBody>
          <a:bodyPr/>
          <a:lstStyle/>
          <a:p>
            <a:pPr marL="0" indent="0">
              <a:buNone/>
            </a:pPr>
            <a:r>
              <a:rPr lang="en-US" sz="1800" i="1" dirty="0"/>
              <a:t>The hackathon files include a PowerShell script that simulates a few hundred human interactions with the bot. To communicate with the bot, the script requires a Web Chat channel access key.</a:t>
            </a:r>
          </a:p>
          <a:p>
            <a:r>
              <a:rPr lang="en-US" sz="1800"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21818"/>
          </a:xfrm>
        </p:spPr>
        <p:txBody>
          <a:bodyPr/>
          <a:lstStyle/>
          <a:p>
            <a:r>
              <a:rPr lang="en-US" sz="1800" dirty="0"/>
              <a:t>Click Add new site and name your site Simulator.</a:t>
            </a:r>
          </a:p>
          <a:p>
            <a:r>
              <a:rPr lang="en-US" sz="1800" dirty="0"/>
              <a:t>Click Done.</a:t>
            </a:r>
            <a:endParaRPr lang="en-GB" sz="1800"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932563"/>
          </a:xfrm>
        </p:spPr>
        <p:txBody>
          <a:bodyPr/>
          <a:lstStyle/>
          <a:p>
            <a:r>
              <a:rPr lang="en-US" sz="1800" dirty="0"/>
              <a:t>Under the first Secret key, click show and copy the key to the clipboard.</a:t>
            </a:r>
            <a:endParaRPr lang="en-GB" sz="1800"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endParaRPr lang="en-GB" sz="2400" dirty="0"/>
          </a:p>
        </p:txBody>
      </p:sp>
      <p:sp>
        <p:nvSpPr>
          <p:cNvPr id="4" name="Content Placeholder 3"/>
          <p:cNvSpPr>
            <a:spLocks noGrp="1"/>
          </p:cNvSpPr>
          <p:nvPr>
            <p:ph sz="quarter" idx="11"/>
          </p:nvPr>
        </p:nvSpPr>
        <p:spPr>
          <a:xfrm>
            <a:off x="183263" y="1394165"/>
            <a:ext cx="4571950" cy="4539704"/>
          </a:xfrm>
        </p:spPr>
        <p:txBody>
          <a:bodyPr/>
          <a:lstStyle/>
          <a:p>
            <a:r>
              <a:rPr lang="en-US" sz="1800" dirty="0"/>
              <a:t>Note:</a:t>
            </a:r>
            <a:r>
              <a:rPr lang="en-US" sz="1800" i="1" dirty="0"/>
              <a:t> Need to run either Unblock-File or Set-</a:t>
            </a:r>
            <a:r>
              <a:rPr lang="en-US" sz="1800" i="1" dirty="0" err="1"/>
              <a:t>ExecutionPolicy</a:t>
            </a:r>
            <a:r>
              <a:rPr lang="en-US" sz="1800" i="1" dirty="0"/>
              <a:t> to allow this remote script on run on local computer.</a:t>
            </a:r>
          </a:p>
          <a:p>
            <a:r>
              <a:rPr lang="en-US" sz="1800" dirty="0"/>
              <a:t>In PowerShell, run the script Scripts\220-run-simulator.ps1.</a:t>
            </a:r>
          </a:p>
          <a:p>
            <a:r>
              <a:rPr lang="en-US" sz="1800" dirty="0"/>
              <a:t>When prompted for the Bot Webchat secret, paste the key from the previous step.</a:t>
            </a:r>
          </a:p>
          <a:p>
            <a:r>
              <a:rPr lang="en-US" sz="1800" dirty="0"/>
              <a:t>Let the simulator run for a few minutes. Then continue to the next steps, leaving the simulator running in the background.</a:t>
            </a:r>
          </a:p>
          <a:p>
            <a:r>
              <a:rPr lang="en-US" sz="1800" dirty="0"/>
              <a:t>You might see Bad Gateway errors.  It’s OK to ignore them.</a:t>
            </a:r>
          </a:p>
          <a:p>
            <a:r>
              <a:rPr lang="en-US" sz="1800" dirty="0"/>
              <a:t>Good time for a break.</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Intents, choose any intents, then </a:t>
            </a:r>
            <a:r>
              <a:rPr lang="en-US" sz="1800" b="1" dirty="0"/>
              <a:t>Suggested utterances</a:t>
            </a:r>
            <a:r>
              <a:rPr lang="en-US" sz="1800" dirty="0"/>
              <a:t>. Utterances from the simulator will appear. (It may take a few minutes before they appear.)</a:t>
            </a:r>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4951"/>
          </a:xfrm>
        </p:spPr>
        <p:txBody>
          <a:bodyPr/>
          <a:lstStyle/>
          <a:p>
            <a:r>
              <a:rPr lang="en-US" sz="1800" dirty="0"/>
              <a:t>Assign utterances to them to the correct intent and identify the correct entities within the utterances.</a:t>
            </a:r>
          </a:p>
          <a:p>
            <a:r>
              <a:rPr lang="en-US" sz="1800" dirty="0"/>
              <a:t>After you’ve labeled at least a dozen utterances, click Train at the bottom of the screen.</a:t>
            </a:r>
          </a:p>
          <a:p>
            <a:r>
              <a:rPr lang="en-US" sz="1800" dirty="0"/>
              <a:t>Then review how the now-trained model correctly classifies the remaining utterances and identifies entities in them (if not, correct them and retrain the model until you’re satisfied).</a:t>
            </a:r>
            <a:endParaRPr lang="en-GB" sz="1800"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85159"/>
          </a:xfrm>
        </p:spPr>
        <p:txBody>
          <a:bodyPr/>
          <a:lstStyle/>
          <a:p>
            <a:r>
              <a:rPr lang="en-US" sz="1800" dirty="0"/>
              <a:t>Click Publish, then Update published application.</a:t>
            </a:r>
          </a:p>
          <a:p>
            <a:r>
              <a:rPr lang="en-US" sz="1800" dirty="0"/>
              <a:t>Run the Simulator again (or leave it running if it’s still running in the background) to produce data to report on.</a:t>
            </a:r>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(1/4)</a:t>
            </a:r>
            <a:endParaRPr lang="en-GB" dirty="0"/>
          </a:p>
        </p:txBody>
      </p:sp>
      <p:sp>
        <p:nvSpPr>
          <p:cNvPr id="4" name="Content Placeholder 3"/>
          <p:cNvSpPr>
            <a:spLocks noGrp="1"/>
          </p:cNvSpPr>
          <p:nvPr>
            <p:ph sz="quarter" idx="11"/>
          </p:nvPr>
        </p:nvSpPr>
        <p:spPr>
          <a:xfrm>
            <a:off x="183263" y="1394165"/>
            <a:ext cx="3566121" cy="5478423"/>
          </a:xfrm>
        </p:spPr>
        <p:txBody>
          <a:bodyPr/>
          <a:lstStyle/>
          <a:p>
            <a:pPr marL="0" indent="0">
              <a:buNone/>
            </a:pPr>
            <a:r>
              <a:rPr lang="en-US" i="1" dirty="0"/>
              <a:t>We’re almost done with Phase 1. We now create a Power BI dashboard to display real-time sentiment from Stream Analytics.</a:t>
            </a:r>
          </a:p>
          <a:p>
            <a:r>
              <a:rPr lang="en-US" dirty="0"/>
              <a:t>Navigate to </a:t>
            </a:r>
            <a:r>
              <a:rPr lang="en-US" dirty="0">
                <a:hlinkClick r:id="rId2"/>
              </a:rPr>
              <a:t>https://powerbi.com</a:t>
            </a:r>
            <a:r>
              <a:rPr lang="en-US" dirty="0"/>
              <a:t> and log in.</a:t>
            </a:r>
          </a:p>
          <a:p>
            <a:r>
              <a:rPr lang="en-US" dirty="0"/>
              <a:t>Click the </a:t>
            </a:r>
            <a:r>
              <a:rPr lang="en-US" b="1" dirty="0"/>
              <a:t>Settings</a:t>
            </a:r>
            <a:r>
              <a:rPr lang="en-US" dirty="0"/>
              <a:t> menu on the top toolbar (cogwheel icon), then </a:t>
            </a:r>
            <a:r>
              <a:rPr lang="en-US" b="1" dirty="0"/>
              <a:t>Settings</a:t>
            </a:r>
          </a:p>
          <a:p>
            <a:r>
              <a:rPr lang="en-US" dirty="0"/>
              <a:t>Under </a:t>
            </a:r>
            <a:r>
              <a:rPr lang="en-US" b="1" dirty="0"/>
              <a:t>Preview features</a:t>
            </a:r>
            <a:r>
              <a:rPr lang="en-US" dirty="0"/>
              <a:t>, make sure </a:t>
            </a:r>
            <a:r>
              <a:rPr lang="en-US" b="1" dirty="0"/>
              <a:t>Early access to features</a:t>
            </a:r>
            <a:r>
              <a:rPr lang="en-US" dirty="0"/>
              <a:t> is set on </a:t>
            </a:r>
            <a:r>
              <a:rPr lang="en-US" b="1" dirty="0" err="1"/>
              <a:t>On</a:t>
            </a:r>
            <a:r>
              <a:rPr lang="en-US" dirty="0"/>
              <a:t>.</a:t>
            </a:r>
          </a:p>
          <a:p>
            <a:pPr marL="0" indent="0">
              <a:buNone/>
            </a:pPr>
            <a:r>
              <a:rPr lang="en-US" i="1" dirty="0"/>
              <a:t>This makes the following steps slightly easier.</a:t>
            </a:r>
          </a:p>
          <a:p>
            <a:endParaRPr lang="en-GB" dirty="0"/>
          </a:p>
        </p:txBody>
      </p:sp>
      <p:pic>
        <p:nvPicPr>
          <p:cNvPr id="6" name="Picture Placeholder 5" descr="Power BI - Internet Explore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(2/4)</a:t>
            </a:r>
            <a:endParaRPr lang="en-GB" dirty="0"/>
          </a:p>
        </p:txBody>
      </p:sp>
      <p:sp>
        <p:nvSpPr>
          <p:cNvPr id="4" name="Content Placeholder 3"/>
          <p:cNvSpPr>
            <a:spLocks noGrp="1"/>
          </p:cNvSpPr>
          <p:nvPr>
            <p:ph sz="quarter" idx="11"/>
          </p:nvPr>
        </p:nvSpPr>
        <p:spPr>
          <a:xfrm>
            <a:off x="183263" y="1394165"/>
            <a:ext cx="3566121" cy="2031325"/>
          </a:xfrm>
        </p:spPr>
        <p:txBody>
          <a:bodyPr/>
          <a:lstStyle/>
          <a:p>
            <a:r>
              <a:rPr lang="en-US" dirty="0"/>
              <a:t>Click My Workspace, then + Create</a:t>
            </a:r>
          </a:p>
          <a:p>
            <a:r>
              <a:rPr lang="en-US" dirty="0"/>
              <a:t>Choose Report</a:t>
            </a:r>
          </a:p>
          <a:p>
            <a:r>
              <a:rPr lang="en-US" dirty="0"/>
              <a:t>Search for the “</a:t>
            </a:r>
            <a:r>
              <a:rPr lang="en-US" dirty="0" err="1"/>
              <a:t>cisbot</a:t>
            </a:r>
            <a:r>
              <a:rPr lang="en-US" dirty="0"/>
              <a:t>” dataset.</a:t>
            </a:r>
          </a:p>
          <a:p>
            <a:r>
              <a:rPr lang="en-US" dirty="0"/>
              <a:t>Click on Create</a:t>
            </a:r>
            <a:endParaRPr lang="en-GB" dirty="0"/>
          </a:p>
        </p:txBody>
      </p:sp>
      <p:pic>
        <p:nvPicPr>
          <p:cNvPr id="8" name="Picture Placeholder 7" descr="Power BI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20002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(3/4)</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a:t>
            </a:r>
            <a:br>
              <a:rPr lang="en-US" dirty="0"/>
            </a:br>
            <a:r>
              <a:rPr lang="en-US" dirty="0">
                <a:latin typeface="Lucida Console" panose="020B0609040504020204" pitchFamily="49" charset="0"/>
              </a:rPr>
              <a:t>Bot </a:t>
            </a:r>
            <a:r>
              <a:rPr lang="en-US" dirty="0" err="1">
                <a:latin typeface="Lucida Console" panose="020B0609040504020204" pitchFamily="49" charset="0"/>
              </a:rPr>
              <a:t>realtime</a:t>
            </a:r>
            <a:r>
              <a:rPr lang="en-US" dirty="0">
                <a:latin typeface="Lucida Console" panose="020B0609040504020204" pitchFamily="49" charset="0"/>
              </a:rPr>
              <a:t> data</a:t>
            </a:r>
          </a:p>
        </p:txBody>
      </p:sp>
      <p:pic>
        <p:nvPicPr>
          <p:cNvPr id="8" name="Picture 7"/>
          <p:cNvPicPr>
            <a:picLocks noChangeAspect="1"/>
          </p:cNvPicPr>
          <p:nvPr/>
        </p:nvPicPr>
        <p:blipFill>
          <a:blip r:embed="rId2"/>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1569660"/>
          </a:xfrm>
        </p:spPr>
        <p:txBody>
          <a:bodyPr/>
          <a:lstStyle/>
          <a:p>
            <a:r>
              <a:rPr lang="en-US" dirty="0"/>
              <a:t>Click the Pin icon on the chart, and pin the visual to a new dashboard named</a:t>
            </a:r>
            <a:br>
              <a:rPr lang="en-US" dirty="0"/>
            </a:br>
            <a:r>
              <a:rPr lang="en-US" dirty="0">
                <a:latin typeface="Lucida Console" panose="020B0609040504020204" pitchFamily="49" charset="0"/>
              </a:rPr>
              <a:t>Bot data</a:t>
            </a:r>
            <a:endParaRPr lang="en-GB" dirty="0">
              <a:latin typeface="Lucida Console" panose="020B0609040504020204" pitchFamily="49"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58310" y="2399994"/>
            <a:ext cx="2651731" cy="2093472"/>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spTree>
    <p:extLst>
      <p:ext uri="{BB962C8B-B14F-4D97-AF65-F5344CB8AC3E}">
        <p14:creationId xmlns:p14="http://schemas.microsoft.com/office/powerpoint/2010/main" val="76988610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930307"/>
          </a:xfrm>
        </p:spPr>
        <p:txBody>
          <a:bodyPr/>
          <a:lstStyle/>
          <a:p>
            <a:r>
              <a:rPr lang="en-GB" sz="1800" dirty="0"/>
              <a:t>Go to your Data Lake Analytics service</a:t>
            </a:r>
          </a:p>
          <a:p>
            <a:r>
              <a:rPr lang="en-GB" sz="1800" dirty="0"/>
              <a:t>In DATA LAKE ANALYTICS, select New Job</a:t>
            </a:r>
          </a:p>
          <a:p>
            <a:r>
              <a:rPr lang="en-GB" sz="1800" dirty="0"/>
              <a:t>Paste the script from \Resources\</a:t>
            </a:r>
            <a:r>
              <a:rPr lang="en-GB" sz="1800" dirty="0" err="1"/>
              <a:t>PrepareMLTrainingSet</a:t>
            </a:r>
            <a:r>
              <a:rPr lang="en-GB" sz="1800" dirty="0"/>
              <a:t>\prepare-ml-training-</a:t>
            </a:r>
            <a:r>
              <a:rPr lang="en-GB" sz="1800" dirty="0" err="1"/>
              <a:t>set.usql</a:t>
            </a:r>
            <a:endParaRPr lang="en-GB" sz="1800" dirty="0"/>
          </a:p>
          <a:p>
            <a:r>
              <a:rPr lang="en-US" sz="1800" dirty="0"/>
              <a:t>Replace $</a:t>
            </a:r>
            <a:r>
              <a:rPr lang="en-US" sz="1800" dirty="0" err="1"/>
              <a:t>storageAccountName</a:t>
            </a:r>
            <a:r>
              <a:rPr lang="en-US" sz="1800" dirty="0"/>
              <a:t> (at the top of the script) with your storage account name (i.e. Blob storage account)</a:t>
            </a:r>
          </a:p>
          <a:p>
            <a:r>
              <a:rPr lang="en-US" sz="1800" dirty="0"/>
              <a:t>Click Submit Job</a:t>
            </a:r>
            <a:endParaRPr lang="en-GB" sz="1800"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46714"/>
          </a:xfrm>
        </p:spPr>
        <p:txBody>
          <a:bodyPr/>
          <a:lstStyle/>
          <a:p>
            <a:r>
              <a:rPr lang="en-US" sz="1800" dirty="0"/>
              <a:t>After the job completes, check that the file interactions.csv was produced in the storage account.</a:t>
            </a:r>
          </a:p>
          <a:p>
            <a:r>
              <a:rPr lang="en-US" sz="1800" dirty="0"/>
              <a:t>Click on the file name to preview its content.</a:t>
            </a:r>
            <a:endParaRPr lang="en-GB" sz="1800"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02552"/>
          </a:xfrm>
        </p:spPr>
        <p:txBody>
          <a:bodyPr/>
          <a:lstStyle/>
          <a:p>
            <a:pPr marL="0" indent="0">
              <a:buNone/>
            </a:pPr>
            <a:r>
              <a:rPr lang="en-US" sz="1800" i="1" dirty="0"/>
              <a:t>We create a workspace for our Azure ML experiment.</a:t>
            </a:r>
          </a:p>
          <a:p>
            <a:r>
              <a:rPr lang="en-US" sz="1800" dirty="0"/>
              <a:t>Go to New </a:t>
            </a:r>
            <a:r>
              <a:rPr lang="en-US" sz="1800" dirty="0">
                <a:sym typeface="Wingdings" panose="05000000000000000000" pitchFamily="2" charset="2"/>
              </a:rPr>
              <a:t> Intelligence + Analytics  Machine Learning Workspace</a:t>
            </a:r>
          </a:p>
          <a:p>
            <a:r>
              <a:rPr lang="en-US" sz="1800" dirty="0"/>
              <a:t>Enter a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aml</a:t>
            </a:r>
            <a:r>
              <a:rPr lang="en-US" sz="1800" dirty="0"/>
              <a:t>)</a:t>
            </a:r>
          </a:p>
          <a:p>
            <a:r>
              <a:rPr lang="en-US" sz="1800" dirty="0"/>
              <a:t>Select your Resource group and a region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88456"/>
          </a:xfrm>
        </p:spPr>
        <p:txBody>
          <a:bodyPr/>
          <a:lstStyle/>
          <a:p>
            <a:r>
              <a:rPr lang="en-US" sz="1800" dirty="0"/>
              <a:t>Navigate to your newly created Machine Learning Workspace</a:t>
            </a:r>
          </a:p>
          <a:p>
            <a:r>
              <a:rPr lang="en-US" sz="1800" dirty="0"/>
              <a:t>Click “Launch Machine Learning Studio”</a:t>
            </a:r>
          </a:p>
          <a:p>
            <a:r>
              <a:rPr lang="en-US" sz="1800" dirty="0"/>
              <a:t>If you have more than one AML workspaces, then you’ll need to select the REGION, then select the workspace you created.</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 NEW, Blank Experiment</a:t>
            </a:r>
            <a:endParaRPr lang="en-GB" sz="1800"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3631763"/>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RUN</a:t>
            </a:r>
            <a:endParaRPr lang="en-GB" sz="1800"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85159"/>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endParaRPr lang="en-GB" sz="1800"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dirty="0">
                <a:latin typeface="Lucida Console" panose="020B0609040504020204" pitchFamily="49" charset="0"/>
                <a:sym typeface="Wingdings" panose="05000000000000000000" pitchFamily="2" charset="2"/>
              </a:rPr>
              <a:t>intent, product, offer, outcome</a:t>
            </a:r>
            <a:r>
              <a:rPr lang="en-US" sz="1800" dirty="0">
                <a:latin typeface="Lucida Console" panose="020B0609040504020204" pitchFamily="49" charset="0"/>
              </a:rPr>
              <a:t> </a:t>
            </a:r>
          </a:p>
          <a:p>
            <a:r>
              <a:rPr lang="en-US" sz="1800"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dirty="0">
                <a:latin typeface="Lucida Console" panose="020B0609040504020204" pitchFamily="49" charset="0"/>
                <a:sym typeface="Wingdings" panose="05000000000000000000" pitchFamily="2" charset="2"/>
              </a:rPr>
              <a:t>0.8</a:t>
            </a:r>
          </a:p>
          <a:p>
            <a:r>
              <a:rPr lang="en-US" sz="1800"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610219"/>
          </a:xfrm>
        </p:spPr>
        <p:txBody>
          <a:bodyPr/>
          <a:lstStyle/>
          <a:p>
            <a:r>
              <a:rPr lang="en-US" sz="1800" dirty="0">
                <a:sym typeface="Wingdings" panose="05000000000000000000" pitchFamily="2" charset="2"/>
              </a:rPr>
              <a:t>Under Machine Learning  Train, drag Train Model 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Double-click column outcome to move it to the selected pane</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10392</TotalTime>
  <Words>8154</Words>
  <Application>Microsoft Office PowerPoint</Application>
  <PresentationFormat>Custom</PresentationFormat>
  <Paragraphs>801</Paragraphs>
  <Slides>146</Slides>
  <Notes>13</Notes>
  <HiddenSlides>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146</vt:i4>
      </vt:variant>
    </vt:vector>
  </HeadingPairs>
  <TitlesOfParts>
    <vt:vector size="156" baseType="lpstr">
      <vt:lpstr>Arial</vt:lpstr>
      <vt:lpstr>Calibri</vt:lpstr>
      <vt:lpstr>Consolas</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Open Visual Studio Solution</vt:lpstr>
      <vt:lpstr>Create Language Understanding Service</vt:lpstr>
      <vt:lpstr>Register Your Bot (1/2)</vt:lpstr>
      <vt:lpstr>Register Your Bot (2/2)</vt:lpstr>
      <vt:lpstr>Set up Language Understanding (1/4)</vt:lpstr>
      <vt:lpstr>Set up Language Understanding (2/4)</vt:lpstr>
      <vt:lpstr>Set up Language Understanding (3/4)</vt:lpstr>
      <vt:lpstr>Set up Language Understanding (4/4)</vt:lpstr>
      <vt:lpstr>Update Bot Service LUIS API Key  </vt:lpstr>
      <vt:lpstr>Test Your Bot</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(1/4)</vt:lpstr>
      <vt:lpstr>Integrate Azure ML web service with your Bot (2/4)</vt:lpstr>
      <vt:lpstr>Integrate Azure ML web service with your Bot (3/4)</vt:lpstr>
      <vt:lpstr>Integrate Azure ML web service with your Bot (4/4)</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(1/7) 320-create-data-factory.ps1</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combining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lpstr>Create your Bot (2/7)</vt:lpstr>
      <vt:lpstr>Create your Bot (3/7)</vt:lpstr>
      <vt:lpstr>Create your Bot (4/7)</vt:lpstr>
      <vt:lpstr>Create your Bot (5/7)</vt:lpstr>
      <vt:lpstr>Create your Bot (6/7)</vt:lpstr>
      <vt:lpstr>Create your Bot (7/7)</vt:lpstr>
      <vt:lpstr>Integrate your Bot with your Logic App (1/2)</vt:lpstr>
      <vt:lpstr>Integrate your Bot with your Logic App (2/2)</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Vu Le</cp:lastModifiedBy>
  <cp:revision>821</cp:revision>
  <dcterms:created xsi:type="dcterms:W3CDTF">2014-06-10T19:28:25Z</dcterms:created>
  <dcterms:modified xsi:type="dcterms:W3CDTF">2017-05-25T07:27:44Z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